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07" autoAdjust="0"/>
  </p:normalViewPr>
  <p:slideViewPr>
    <p:cSldViewPr>
      <p:cViewPr varScale="1">
        <p:scale>
          <a:sx n="81" d="100"/>
          <a:sy n="81" d="100"/>
        </p:scale>
        <p:origin x="-105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80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2DA4CC-23E4-4E7F-A4BE-B671E6023120}" type="datetimeFigureOut">
              <a:rPr lang="en-US" smtClean="0"/>
              <a:pPr/>
              <a:t>10-Oct-23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2C200D-58BF-42EB-8556-D25E4E58D45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"/>
            <a:ext cx="8610600" cy="609600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dirty="0" err="1"/>
              <a:t>በደቡብ</a:t>
            </a:r>
            <a:r>
              <a:rPr lang="en-US" sz="3600" b="1" dirty="0"/>
              <a:t> </a:t>
            </a:r>
            <a:r>
              <a:rPr lang="en-US" sz="3600" b="1" dirty="0" err="1"/>
              <a:t>ብሔሮች</a:t>
            </a:r>
            <a:r>
              <a:rPr lang="en-US" sz="3600" b="1" dirty="0"/>
              <a:t> ፣ </a:t>
            </a:r>
            <a:r>
              <a:rPr lang="en-US" sz="3600" b="1" dirty="0" err="1"/>
              <a:t>ብሔረሰቦችና</a:t>
            </a:r>
            <a:r>
              <a:rPr lang="en-US" sz="3600" b="1" dirty="0"/>
              <a:t> </a:t>
            </a:r>
            <a:r>
              <a:rPr lang="en-US" sz="3600" b="1" dirty="0" err="1"/>
              <a:t>ህዝቦች</a:t>
            </a:r>
            <a:r>
              <a:rPr lang="en-US" sz="3600" b="1" dirty="0"/>
              <a:t> </a:t>
            </a:r>
            <a:r>
              <a:rPr lang="en-US" sz="3600" b="1" dirty="0" err="1"/>
              <a:t>ክልል</a:t>
            </a:r>
            <a:r>
              <a:rPr lang="en-US" sz="3600" b="1" dirty="0"/>
              <a:t> </a:t>
            </a:r>
            <a:r>
              <a:rPr lang="en-US" sz="3600" b="1" dirty="0" err="1"/>
              <a:t>መንግስት</a:t>
            </a:r>
            <a:r>
              <a:rPr lang="en-US" sz="3600" b="1" dirty="0"/>
              <a:t>     </a:t>
            </a:r>
            <a:r>
              <a:rPr lang="en-US" sz="3600" b="1" dirty="0" err="1"/>
              <a:t>ፐብሊክ</a:t>
            </a:r>
            <a:r>
              <a:rPr lang="en-US" sz="3600" b="1" dirty="0"/>
              <a:t> </a:t>
            </a:r>
            <a:r>
              <a:rPr lang="en-US" sz="3600" b="1" dirty="0" err="1"/>
              <a:t>ሰርቪስና</a:t>
            </a:r>
            <a:r>
              <a:rPr lang="en-US" sz="3600" b="1" dirty="0"/>
              <a:t> </a:t>
            </a:r>
            <a:r>
              <a:rPr lang="en-US" sz="3600" b="1" dirty="0" err="1"/>
              <a:t>የሰው</a:t>
            </a:r>
            <a:r>
              <a:rPr lang="en-US" sz="3600" b="1" dirty="0"/>
              <a:t> </a:t>
            </a:r>
            <a:r>
              <a:rPr lang="en-US" sz="3600" b="1" dirty="0" err="1"/>
              <a:t>ሀብት</a:t>
            </a:r>
            <a:r>
              <a:rPr lang="en-US" sz="3600" b="1" dirty="0"/>
              <a:t> </a:t>
            </a:r>
            <a:r>
              <a:rPr lang="en-US" sz="3600" b="1" dirty="0" err="1"/>
              <a:t>ልማት</a:t>
            </a:r>
            <a:r>
              <a:rPr lang="en-US" sz="3600" b="1" dirty="0"/>
              <a:t> </a:t>
            </a:r>
            <a:r>
              <a:rPr lang="en-US" sz="3600" b="1" dirty="0" err="1"/>
              <a:t>ቢሮ</a:t>
            </a:r>
            <a:endParaRPr lang="en-US" sz="3600" b="1" dirty="0"/>
          </a:p>
          <a:p>
            <a:r>
              <a:rPr lang="en-US" sz="3600" b="1" dirty="0"/>
              <a:t> </a:t>
            </a:r>
          </a:p>
          <a:p>
            <a:r>
              <a:rPr lang="en-US" sz="3600" b="1" dirty="0"/>
              <a:t> </a:t>
            </a:r>
          </a:p>
          <a:p>
            <a:r>
              <a:rPr lang="en-US" sz="3600" b="1" dirty="0" err="1"/>
              <a:t>የነጥብ</a:t>
            </a:r>
            <a:r>
              <a:rPr lang="en-US" sz="3600" b="1" dirty="0"/>
              <a:t> </a:t>
            </a:r>
            <a:r>
              <a:rPr lang="en-US" sz="3600" b="1" dirty="0" err="1"/>
              <a:t>የሥራ</a:t>
            </a:r>
            <a:r>
              <a:rPr lang="en-US" sz="3600" b="1" dirty="0"/>
              <a:t> </a:t>
            </a:r>
            <a:r>
              <a:rPr lang="en-US" sz="3600" b="1" dirty="0" err="1"/>
              <a:t>ምዘናና</a:t>
            </a:r>
            <a:r>
              <a:rPr lang="en-US" sz="3600" b="1" dirty="0"/>
              <a:t> </a:t>
            </a:r>
            <a:r>
              <a:rPr lang="en-US" sz="3600" b="1" dirty="0" err="1"/>
              <a:t>ደረጃ</a:t>
            </a:r>
            <a:r>
              <a:rPr lang="en-US" sz="3600" b="1" dirty="0"/>
              <a:t> </a:t>
            </a:r>
            <a:r>
              <a:rPr lang="en-US" sz="3600" b="1" dirty="0" err="1"/>
              <a:t>አወሳሰን</a:t>
            </a:r>
            <a:r>
              <a:rPr lang="en-US" sz="3600" b="1" dirty="0"/>
              <a:t> </a:t>
            </a:r>
            <a:r>
              <a:rPr lang="en-US" sz="3600" b="1" dirty="0" err="1"/>
              <a:t>ጥናት</a:t>
            </a:r>
            <a:r>
              <a:rPr lang="en-US" sz="3600" b="1" dirty="0"/>
              <a:t> </a:t>
            </a:r>
            <a:r>
              <a:rPr lang="en-US" sz="3600" b="1" dirty="0" err="1"/>
              <a:t>የደመወዝ</a:t>
            </a:r>
            <a:r>
              <a:rPr lang="en-US" sz="3600" b="1" dirty="0"/>
              <a:t>   </a:t>
            </a:r>
            <a:r>
              <a:rPr lang="en-US" sz="3600" b="1" dirty="0" err="1"/>
              <a:t>ስኬል</a:t>
            </a:r>
            <a:r>
              <a:rPr lang="en-US" sz="3600" b="1" dirty="0"/>
              <a:t> </a:t>
            </a:r>
            <a:r>
              <a:rPr lang="en-US" sz="3600" b="1" dirty="0" err="1"/>
              <a:t>አፈጻጸም</a:t>
            </a:r>
            <a:r>
              <a:rPr lang="en-US" sz="3600" b="1" dirty="0"/>
              <a:t> </a:t>
            </a:r>
            <a:r>
              <a:rPr lang="en-US" sz="3600" b="1" dirty="0" err="1"/>
              <a:t>መመሪያ</a:t>
            </a:r>
            <a:r>
              <a:rPr lang="en-US" sz="3600" b="1" dirty="0"/>
              <a:t> </a:t>
            </a:r>
            <a:r>
              <a:rPr lang="en-US" sz="3600" b="1" dirty="0" err="1"/>
              <a:t>ቁጥር</a:t>
            </a:r>
            <a:r>
              <a:rPr lang="en-US" sz="3600" b="1" dirty="0"/>
              <a:t> </a:t>
            </a:r>
            <a:r>
              <a:rPr lang="en-US" sz="3600" b="1" dirty="0" smtClean="0"/>
              <a:t>24/2012</a:t>
            </a:r>
          </a:p>
          <a:p>
            <a:endParaRPr lang="en-US" sz="3600" b="1" dirty="0"/>
          </a:p>
          <a:p>
            <a:r>
              <a:rPr lang="en-US" sz="3600" b="1" dirty="0"/>
              <a:t> </a:t>
            </a:r>
            <a:r>
              <a:rPr lang="en-US" sz="3600" b="1" dirty="0" err="1"/>
              <a:t>ህዳር</a:t>
            </a:r>
            <a:r>
              <a:rPr lang="en-US" sz="3600" b="1" dirty="0"/>
              <a:t> የ2012 </a:t>
            </a:r>
            <a:r>
              <a:rPr lang="en-US" sz="3600" b="1" dirty="0" err="1"/>
              <a:t>ዓ.ም</a:t>
            </a:r>
            <a:r>
              <a:rPr lang="en-US" sz="3600" b="1" dirty="0"/>
              <a:t>.</a:t>
            </a:r>
          </a:p>
          <a:p>
            <a:r>
              <a:rPr lang="en-US" sz="3600" b="1" u="heavy" dirty="0" err="1"/>
              <a:t>ሀዋሳ</a:t>
            </a:r>
            <a:r>
              <a:rPr lang="en-US" sz="3600" b="1" dirty="0"/>
              <a:t> </a:t>
            </a:r>
          </a:p>
          <a:p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b="1" dirty="0" smtClean="0"/>
              <a:t>4.2 	«</a:t>
            </a:r>
            <a:r>
              <a:rPr lang="en-US" b="1" dirty="0" err="1" smtClean="0"/>
              <a:t>ቢሮ</a:t>
            </a:r>
            <a:r>
              <a:rPr lang="en-US" b="1" dirty="0"/>
              <a:t>» </a:t>
            </a:r>
            <a:r>
              <a:rPr lang="en-US" dirty="0" err="1"/>
              <a:t>ማለት</a:t>
            </a:r>
            <a:r>
              <a:rPr lang="en-US" dirty="0"/>
              <a:t> </a:t>
            </a:r>
            <a:r>
              <a:rPr lang="en-US" dirty="0" err="1"/>
              <a:t>የደቡብ</a:t>
            </a:r>
            <a:r>
              <a:rPr lang="en-US" dirty="0"/>
              <a:t> </a:t>
            </a:r>
            <a:r>
              <a:rPr lang="en-US" dirty="0" err="1"/>
              <a:t>ብሔሮች፤ብሔረሰቦችና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ሕዝቦች</a:t>
            </a:r>
            <a:r>
              <a:rPr lang="en-US" dirty="0" smtClean="0"/>
              <a:t> </a:t>
            </a:r>
            <a:r>
              <a:rPr lang="en-US" dirty="0" err="1"/>
              <a:t>ክልል</a:t>
            </a:r>
            <a:r>
              <a:rPr lang="en-US" dirty="0"/>
              <a:t> </a:t>
            </a:r>
            <a:r>
              <a:rPr lang="en-US" dirty="0" err="1"/>
              <a:t>መንግስት</a:t>
            </a:r>
            <a:r>
              <a:rPr lang="en-US" dirty="0"/>
              <a:t> </a:t>
            </a:r>
            <a:r>
              <a:rPr lang="en-US" dirty="0" err="1"/>
              <a:t>ፐብሊክ</a:t>
            </a:r>
            <a:endParaRPr lang="en-US" dirty="0"/>
          </a:p>
          <a:p>
            <a:pPr algn="just">
              <a:buNone/>
            </a:pPr>
            <a:r>
              <a:rPr lang="en-US" dirty="0"/>
              <a:t>      </a:t>
            </a:r>
            <a:r>
              <a:rPr lang="en-US" dirty="0" smtClean="0"/>
              <a:t>	</a:t>
            </a:r>
            <a:r>
              <a:rPr lang="en-US" dirty="0" err="1" smtClean="0"/>
              <a:t>ሰርቪስና</a:t>
            </a:r>
            <a:r>
              <a:rPr lang="en-US" dirty="0" smtClean="0"/>
              <a:t> </a:t>
            </a:r>
            <a:r>
              <a:rPr lang="en-US" dirty="0" err="1"/>
              <a:t>የሰው</a:t>
            </a:r>
            <a:r>
              <a:rPr lang="en-US" dirty="0"/>
              <a:t> </a:t>
            </a:r>
            <a:r>
              <a:rPr lang="en-US" dirty="0" err="1"/>
              <a:t>ሀብት</a:t>
            </a:r>
            <a:r>
              <a:rPr lang="en-US" dirty="0"/>
              <a:t> </a:t>
            </a:r>
            <a:r>
              <a:rPr lang="en-US" dirty="0" err="1"/>
              <a:t>ልማት</a:t>
            </a:r>
            <a:r>
              <a:rPr lang="en-US" dirty="0"/>
              <a:t> </a:t>
            </a:r>
            <a:r>
              <a:rPr lang="en-US" dirty="0" err="1"/>
              <a:t>ቢሮ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 smtClean="0"/>
              <a:t>።</a:t>
            </a:r>
          </a:p>
          <a:p>
            <a:pPr algn="just">
              <a:buNone/>
            </a:pPr>
            <a:r>
              <a:rPr lang="en-US" b="1" dirty="0" smtClean="0"/>
              <a:t>4.3   	</a:t>
            </a:r>
            <a:r>
              <a:rPr lang="en-US" b="1" dirty="0" err="1" smtClean="0"/>
              <a:t>የመሸጋገሪያ</a:t>
            </a:r>
            <a:r>
              <a:rPr lang="en-US" b="1" dirty="0" smtClean="0"/>
              <a:t> </a:t>
            </a:r>
            <a:r>
              <a:rPr lang="en-US" b="1" dirty="0" err="1"/>
              <a:t>ደመወዝ</a:t>
            </a:r>
            <a:r>
              <a:rPr lang="en-US" b="1" dirty="0"/>
              <a:t>» </a:t>
            </a:r>
            <a:r>
              <a:rPr lang="en-US" dirty="0" err="1"/>
              <a:t>ማለት</a:t>
            </a:r>
            <a:r>
              <a:rPr lang="en-US" dirty="0"/>
              <a:t> </a:t>
            </a:r>
            <a:r>
              <a:rPr lang="en-US" dirty="0" err="1"/>
              <a:t>በዚህ</a:t>
            </a:r>
            <a:r>
              <a:rPr lang="en-US" dirty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7 </a:t>
            </a:r>
            <a:r>
              <a:rPr lang="en-US" dirty="0" smtClean="0"/>
              <a:t>	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/>
              <a:t>አንቀጽ</a:t>
            </a:r>
            <a:r>
              <a:rPr lang="en-US" dirty="0"/>
              <a:t> 3 (ሐ) </a:t>
            </a:r>
            <a:r>
              <a:rPr lang="en-US" dirty="0" err="1"/>
              <a:t>መሠረት</a:t>
            </a:r>
            <a:r>
              <a:rPr lang="en-US" dirty="0"/>
              <a:t> </a:t>
            </a:r>
            <a:r>
              <a:rPr lang="en-US" dirty="0" err="1"/>
              <a:t>አንድ</a:t>
            </a:r>
            <a:r>
              <a:rPr lang="en-US" dirty="0"/>
              <a:t> </a:t>
            </a:r>
            <a:r>
              <a:rPr lang="en-US" dirty="0" err="1"/>
              <a:t>ሠራተኛ</a:t>
            </a:r>
            <a:r>
              <a:rPr lang="en-US" dirty="0"/>
              <a:t> </a:t>
            </a:r>
            <a:r>
              <a:rPr lang="en-US" dirty="0" err="1"/>
              <a:t>በደመወዝ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የሚያገኘውን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መጠን</a:t>
            </a:r>
            <a:r>
              <a:rPr lang="en-US" dirty="0" smtClean="0"/>
              <a:t> </a:t>
            </a:r>
            <a:r>
              <a:rPr lang="en-US" dirty="0" err="1"/>
              <a:t>ለሶስት</a:t>
            </a:r>
            <a:r>
              <a:rPr lang="en-US" dirty="0"/>
              <a:t> </a:t>
            </a:r>
            <a:r>
              <a:rPr lang="en-US" dirty="0" err="1"/>
              <a:t>በማካፈል</a:t>
            </a:r>
            <a:r>
              <a:rPr lang="en-US" dirty="0"/>
              <a:t> </a:t>
            </a:r>
            <a:r>
              <a:rPr lang="en-US" dirty="0" err="1"/>
              <a:t>መደበኛ</a:t>
            </a:r>
            <a:r>
              <a:rPr lang="en-US" dirty="0"/>
              <a:t> </a:t>
            </a:r>
            <a:r>
              <a:rPr lang="en-US" dirty="0" err="1"/>
              <a:t>ደመወዙ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ጨምሮ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/>
              <a:t>ሰኔ</a:t>
            </a:r>
            <a:r>
              <a:rPr lang="en-US" dirty="0"/>
              <a:t> </a:t>
            </a:r>
            <a:r>
              <a:rPr lang="en-US" dirty="0" err="1"/>
              <a:t>ወር</a:t>
            </a:r>
            <a:r>
              <a:rPr lang="en-US" dirty="0"/>
              <a:t> 2013 </a:t>
            </a:r>
            <a:r>
              <a:rPr lang="en-US" dirty="0" err="1"/>
              <a:t>ዓ.ም</a:t>
            </a:r>
            <a:r>
              <a:rPr lang="en-US" dirty="0"/>
              <a:t>. </a:t>
            </a:r>
            <a:r>
              <a:rPr lang="en-US" dirty="0" err="1"/>
              <a:t>ድረስ</a:t>
            </a:r>
            <a:r>
              <a:rPr lang="en-US" dirty="0"/>
              <a:t> </a:t>
            </a:r>
            <a:r>
              <a:rPr lang="en-US" dirty="0" err="1"/>
              <a:t>የሚከፈል</a:t>
            </a:r>
            <a:r>
              <a:rPr lang="en-US" dirty="0"/>
              <a:t> </a:t>
            </a:r>
            <a:r>
              <a:rPr lang="en-US" dirty="0" err="1"/>
              <a:t>ደመወዝ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</a:t>
            </a:r>
          </a:p>
          <a:p>
            <a:pPr algn="just">
              <a:buNone/>
            </a:pPr>
            <a:r>
              <a:rPr lang="en-US" b="1" dirty="0"/>
              <a:t> 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00B050"/>
                </a:solidFill>
              </a:rPr>
              <a:t>5. </a:t>
            </a:r>
            <a:r>
              <a:rPr lang="en-US" b="1" u="heavy" dirty="0" err="1">
                <a:solidFill>
                  <a:srgbClr val="00B050"/>
                </a:solidFill>
              </a:rPr>
              <a:t>የመመሪያው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የተፈጻሚነት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ወሰን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/>
              <a:t>የሚደረገው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መደቦቻቸው</a:t>
            </a:r>
            <a:r>
              <a:rPr lang="en-US" dirty="0"/>
              <a:t> </a:t>
            </a:r>
            <a:r>
              <a:rPr lang="en-US" dirty="0" err="1"/>
              <a:t>በነጥብ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ተመዝነው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በወጣላቸው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ለተደለደሉ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 </a:t>
            </a:r>
            <a:r>
              <a:rPr lang="en-US" dirty="0" err="1"/>
              <a:t>ብቻ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00B050"/>
                </a:solidFill>
              </a:rPr>
              <a:t>6. </a:t>
            </a:r>
            <a:r>
              <a:rPr lang="en-US" b="1" u="heavy" dirty="0" err="1">
                <a:solidFill>
                  <a:srgbClr val="00B050"/>
                </a:solidFill>
              </a:rPr>
              <a:t>የፆታ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አገላለጽ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ማንኛውም</a:t>
            </a:r>
            <a:r>
              <a:rPr lang="en-US" dirty="0"/>
              <a:t> </a:t>
            </a:r>
            <a:r>
              <a:rPr lang="en-US" dirty="0" err="1"/>
              <a:t>በወንድ</a:t>
            </a:r>
            <a:r>
              <a:rPr lang="en-US" dirty="0"/>
              <a:t> </a:t>
            </a:r>
            <a:r>
              <a:rPr lang="en-US" dirty="0" err="1"/>
              <a:t>ጾታ</a:t>
            </a:r>
            <a:r>
              <a:rPr lang="en-US" dirty="0"/>
              <a:t> </a:t>
            </a:r>
            <a:r>
              <a:rPr lang="en-US" dirty="0" err="1"/>
              <a:t>የተገለጸ</a:t>
            </a:r>
            <a:r>
              <a:rPr lang="en-US" dirty="0"/>
              <a:t> </a:t>
            </a:r>
            <a:r>
              <a:rPr lang="en-US" dirty="0" err="1" smtClean="0"/>
              <a:t>የሴት</a:t>
            </a:r>
            <a:r>
              <a:rPr lang="en-US" dirty="0" smtClean="0"/>
              <a:t> </a:t>
            </a:r>
            <a:r>
              <a:rPr lang="en-US" dirty="0" err="1" smtClean="0"/>
              <a:t>ጾታንም</a:t>
            </a:r>
            <a:r>
              <a:rPr lang="en-US" dirty="0" smtClean="0"/>
              <a:t> </a:t>
            </a:r>
            <a:r>
              <a:rPr lang="en-US" dirty="0" err="1"/>
              <a:t>ያካትታል</a:t>
            </a:r>
            <a:r>
              <a:rPr lang="en-US" dirty="0"/>
              <a:t>፡፡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u="heavy" dirty="0" err="1">
                <a:solidFill>
                  <a:srgbClr val="00B050"/>
                </a:solidFill>
              </a:rPr>
              <a:t>ክፍል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ሁለት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 smtClean="0"/>
              <a:t>7. </a:t>
            </a:r>
            <a:r>
              <a:rPr lang="en-US" b="1" u="heavy" dirty="0" err="1"/>
              <a:t>ልዩ</a:t>
            </a:r>
            <a:r>
              <a:rPr lang="en-US" b="1" u="heavy" dirty="0"/>
              <a:t> </a:t>
            </a:r>
            <a:r>
              <a:rPr lang="en-US" b="1" u="heavy" dirty="0" err="1"/>
              <a:t>ልዩ</a:t>
            </a:r>
            <a:r>
              <a:rPr lang="en-US" b="1" u="heavy" dirty="0"/>
              <a:t> </a:t>
            </a:r>
            <a:r>
              <a:rPr lang="en-US" b="1" u="heavy" dirty="0" err="1"/>
              <a:t>ውሳኔዎች</a:t>
            </a:r>
            <a:endParaRPr lang="en-US" dirty="0"/>
          </a:p>
          <a:p>
            <a:pPr>
              <a:buNone/>
            </a:pPr>
            <a:r>
              <a:rPr lang="en-US" b="1" dirty="0"/>
              <a:t>1)  </a:t>
            </a:r>
            <a:r>
              <a:rPr lang="en-US" b="1" u="heavy" dirty="0" err="1"/>
              <a:t>በሥራ</a:t>
            </a:r>
            <a:r>
              <a:rPr lang="en-US" b="1" u="heavy" dirty="0"/>
              <a:t> </a:t>
            </a:r>
            <a:r>
              <a:rPr lang="en-US" b="1" u="heavy" dirty="0" err="1"/>
              <a:t>ላይ</a:t>
            </a:r>
            <a:r>
              <a:rPr lang="en-US" b="1" u="heavy" dirty="0"/>
              <a:t> </a:t>
            </a:r>
            <a:r>
              <a:rPr lang="en-US" b="1" u="heavy" dirty="0" err="1"/>
              <a:t>የሚውለው</a:t>
            </a:r>
            <a:r>
              <a:rPr lang="en-US" b="1" u="heavy" dirty="0"/>
              <a:t> </a:t>
            </a:r>
            <a:r>
              <a:rPr lang="en-US" b="1" u="heavy" dirty="0" err="1"/>
              <a:t>የደመወዝ</a:t>
            </a:r>
            <a:r>
              <a:rPr lang="en-US" b="1" u="heavy" dirty="0"/>
              <a:t> </a:t>
            </a:r>
            <a:r>
              <a:rPr lang="en-US" b="1" u="heavy" dirty="0" err="1"/>
              <a:t>ስኬል</a:t>
            </a:r>
            <a:endParaRPr lang="en-US" dirty="0"/>
          </a:p>
          <a:p>
            <a:pPr algn="just">
              <a:buNone/>
            </a:pPr>
            <a:r>
              <a:rPr lang="en-US" dirty="0" smtClean="0"/>
              <a:t>  የሥራ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የመክፈል</a:t>
            </a:r>
            <a:r>
              <a:rPr lang="en-US" dirty="0"/>
              <a:t> </a:t>
            </a:r>
            <a:r>
              <a:rPr lang="en-US" dirty="0" err="1"/>
              <a:t>አቅም</a:t>
            </a:r>
            <a:r>
              <a:rPr lang="en-US" dirty="0"/>
              <a:t> </a:t>
            </a:r>
            <a:r>
              <a:rPr lang="en-US" dirty="0" err="1"/>
              <a:t>ከግምት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ገብቶ</a:t>
            </a:r>
            <a:r>
              <a:rPr lang="en-US" dirty="0"/>
              <a:t> </a:t>
            </a:r>
            <a:r>
              <a:rPr lang="en-US" dirty="0" err="1"/>
              <a:t>የተቀረጸውና</a:t>
            </a:r>
            <a:r>
              <a:rPr lang="en-US" dirty="0"/>
              <a:t> </a:t>
            </a:r>
            <a:r>
              <a:rPr lang="en-US" dirty="0" err="1"/>
              <a:t>በሚኒስትሮች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ተወስኖ</a:t>
            </a:r>
            <a:r>
              <a:rPr lang="en-US" dirty="0"/>
              <a:t> </a:t>
            </a:r>
            <a:r>
              <a:rPr lang="en-US" dirty="0" err="1"/>
              <a:t>በክልሉ</a:t>
            </a:r>
            <a:r>
              <a:rPr lang="en-US" dirty="0"/>
              <a:t> </a:t>
            </a:r>
            <a:r>
              <a:rPr lang="en-US" dirty="0" err="1"/>
              <a:t>መስተዳድር</a:t>
            </a:r>
            <a:r>
              <a:rPr lang="en-US" dirty="0"/>
              <a:t> ም/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ቀርቦ</a:t>
            </a:r>
            <a:r>
              <a:rPr lang="en-US" dirty="0"/>
              <a:t> </a:t>
            </a:r>
            <a:r>
              <a:rPr lang="en-US" dirty="0" err="1" smtClean="0"/>
              <a:t>የፀደቀው</a:t>
            </a:r>
            <a:r>
              <a:rPr lang="en-US" dirty="0" smtClean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በሁሉም</a:t>
            </a:r>
            <a:r>
              <a:rPr lang="en-US" dirty="0"/>
              <a:t> </a:t>
            </a:r>
            <a:r>
              <a:rPr lang="en-US" dirty="0" err="1"/>
              <a:t>የክልሉ</a:t>
            </a:r>
            <a:r>
              <a:rPr lang="en-US" dirty="0"/>
              <a:t> </a:t>
            </a:r>
            <a:r>
              <a:rPr lang="en-US" dirty="0" err="1"/>
              <a:t>የመንግሥት</a:t>
            </a:r>
            <a:r>
              <a:rPr lang="en-US" dirty="0"/>
              <a:t> </a:t>
            </a:r>
            <a:r>
              <a:rPr lang="en-US" dirty="0" err="1"/>
              <a:t>መሥሪያ</a:t>
            </a:r>
            <a:r>
              <a:rPr lang="en-US" dirty="0"/>
              <a:t> </a:t>
            </a:r>
            <a:r>
              <a:rPr lang="en-US" dirty="0" err="1"/>
              <a:t>ቤቶች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/>
              <a:t>፡፡ /</a:t>
            </a:r>
            <a:r>
              <a:rPr lang="en-US" dirty="0" err="1"/>
              <a:t>የዚህ</a:t>
            </a:r>
            <a:r>
              <a:rPr lang="en-US" dirty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አባሪ</a:t>
            </a:r>
            <a:r>
              <a:rPr lang="en-US" dirty="0"/>
              <a:t> </a:t>
            </a:r>
            <a:r>
              <a:rPr lang="en-US" dirty="0" err="1"/>
              <a:t>ሆኖ</a:t>
            </a:r>
            <a:r>
              <a:rPr lang="en-US" dirty="0"/>
              <a:t> </a:t>
            </a:r>
            <a:r>
              <a:rPr lang="en-US" dirty="0" err="1"/>
              <a:t>ተያይዟል</a:t>
            </a:r>
            <a:r>
              <a:rPr lang="en-US" dirty="0"/>
              <a:t>፡፡/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50"/>
                </a:solidFill>
              </a:rPr>
              <a:t>2. 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ወደፊት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ልዩ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የደመወዝ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ስኬል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የማይፈቀድ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ስለመሆኑ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በሀገር</a:t>
            </a:r>
            <a:r>
              <a:rPr lang="en-US" dirty="0"/>
              <a:t> </a:t>
            </a:r>
            <a:r>
              <a:rPr lang="en-US" dirty="0" err="1"/>
              <a:t>አቀፍ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መተግበርን</a:t>
            </a:r>
            <a:r>
              <a:rPr lang="en-US" dirty="0"/>
              <a:t> </a:t>
            </a:r>
            <a:r>
              <a:rPr lang="en-US" dirty="0" err="1"/>
              <a:t>ተከትሎ</a:t>
            </a:r>
            <a:r>
              <a:rPr lang="en-US" dirty="0"/>
              <a:t> </a:t>
            </a:r>
            <a:r>
              <a:rPr lang="en-US" dirty="0" err="1"/>
              <a:t>በመንግሥት</a:t>
            </a:r>
            <a:r>
              <a:rPr lang="en-US" dirty="0"/>
              <a:t> </a:t>
            </a:r>
            <a:r>
              <a:rPr lang="en-US" dirty="0" err="1"/>
              <a:t>መሥሪያ</a:t>
            </a:r>
            <a:r>
              <a:rPr lang="en-US" dirty="0"/>
              <a:t> </a:t>
            </a:r>
            <a:r>
              <a:rPr lang="en-US" dirty="0" err="1"/>
              <a:t>ቤቶች</a:t>
            </a:r>
            <a:r>
              <a:rPr lang="en-US" dirty="0"/>
              <a:t> </a:t>
            </a:r>
            <a:r>
              <a:rPr lang="en-US" dirty="0" err="1"/>
              <a:t>ያሉ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ስኬሎችን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አንድ</a:t>
            </a:r>
            <a:r>
              <a:rPr lang="en-US" dirty="0"/>
              <a:t> </a:t>
            </a:r>
            <a:r>
              <a:rPr lang="en-US" dirty="0" err="1"/>
              <a:t>የማሰባሰብ</a:t>
            </a:r>
            <a:r>
              <a:rPr lang="en-US" dirty="0"/>
              <a:t> </a:t>
            </a:r>
            <a:r>
              <a:rPr lang="en-US" dirty="0" err="1"/>
              <a:t>ተግባርና</a:t>
            </a:r>
            <a:r>
              <a:rPr lang="en-US" dirty="0"/>
              <a:t> </a:t>
            </a:r>
            <a:r>
              <a:rPr lang="en-US" dirty="0" err="1"/>
              <a:t>ሥርዓቱ</a:t>
            </a:r>
            <a:r>
              <a:rPr lang="en-US" dirty="0"/>
              <a:t> </a:t>
            </a:r>
            <a:r>
              <a:rPr lang="en-US" dirty="0" err="1"/>
              <a:t>ዘላቂነት</a:t>
            </a:r>
            <a:r>
              <a:rPr lang="en-US" dirty="0"/>
              <a:t> </a:t>
            </a:r>
            <a:r>
              <a:rPr lang="en-US" dirty="0" err="1"/>
              <a:t>ባለው</a:t>
            </a:r>
            <a:r>
              <a:rPr lang="en-US" dirty="0"/>
              <a:t> </a:t>
            </a:r>
            <a:r>
              <a:rPr lang="en-US" dirty="0" err="1"/>
              <a:t>ሁኔታ</a:t>
            </a:r>
            <a:r>
              <a:rPr lang="en-US" dirty="0"/>
              <a:t> </a:t>
            </a:r>
            <a:r>
              <a:rPr lang="en-US" dirty="0" err="1"/>
              <a:t>ጸንቶ</a:t>
            </a:r>
            <a:r>
              <a:rPr lang="en-US" dirty="0"/>
              <a:t> </a:t>
            </a:r>
            <a:r>
              <a:rPr lang="en-US" dirty="0" err="1"/>
              <a:t>መጠበቅ</a:t>
            </a:r>
            <a:r>
              <a:rPr lang="en-US" dirty="0"/>
              <a:t> </a:t>
            </a:r>
            <a:r>
              <a:rPr lang="en-US" dirty="0" err="1"/>
              <a:t>ስላለበት</a:t>
            </a:r>
            <a:r>
              <a:rPr lang="en-US" dirty="0"/>
              <a:t> </a:t>
            </a:r>
            <a:r>
              <a:rPr lang="en-US" dirty="0" err="1"/>
              <a:t>መንግሥት</a:t>
            </a:r>
            <a:r>
              <a:rPr lang="en-US" dirty="0"/>
              <a:t> </a:t>
            </a:r>
            <a:r>
              <a:rPr lang="en-US" dirty="0" err="1"/>
              <a:t>አገር</a:t>
            </a:r>
            <a:r>
              <a:rPr lang="en-US" dirty="0"/>
              <a:t> </a:t>
            </a:r>
            <a:r>
              <a:rPr lang="en-US" dirty="0" err="1"/>
              <a:t>አቀፍ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መዘርጋት</a:t>
            </a:r>
            <a:r>
              <a:rPr lang="en-US" dirty="0"/>
              <a:t> </a:t>
            </a:r>
            <a:r>
              <a:rPr lang="en-US" dirty="0" err="1"/>
              <a:t>ሥርዓትን</a:t>
            </a:r>
            <a:r>
              <a:rPr lang="en-US" dirty="0"/>
              <a:t> </a:t>
            </a:r>
            <a:r>
              <a:rPr lang="en-US" dirty="0" err="1"/>
              <a:t>የልዩ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ይፈቀድልኝ</a:t>
            </a:r>
            <a:r>
              <a:rPr lang="en-US" dirty="0"/>
              <a:t> </a:t>
            </a:r>
            <a:r>
              <a:rPr lang="en-US" dirty="0" err="1"/>
              <a:t>የሚሸረሽር</a:t>
            </a:r>
            <a:r>
              <a:rPr lang="en-US" dirty="0"/>
              <a:t> </a:t>
            </a:r>
            <a:r>
              <a:rPr lang="en-US" dirty="0" err="1"/>
              <a:t>ጥያቄን</a:t>
            </a:r>
            <a:r>
              <a:rPr lang="en-US" dirty="0"/>
              <a:t> </a:t>
            </a:r>
            <a:r>
              <a:rPr lang="en-US" dirty="0" err="1"/>
              <a:t>የማያስተናግድ</a:t>
            </a:r>
            <a:r>
              <a:rPr lang="en-US" dirty="0"/>
              <a:t> </a:t>
            </a:r>
            <a:r>
              <a:rPr lang="en-US" dirty="0" err="1"/>
              <a:t>ስለመሆኑ</a:t>
            </a:r>
            <a:r>
              <a:rPr lang="en-US" dirty="0"/>
              <a:t> </a:t>
            </a:r>
            <a:r>
              <a:rPr lang="en-US" dirty="0" err="1"/>
              <a:t>በሚኒስትሮች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የተላለፈው</a:t>
            </a:r>
            <a:r>
              <a:rPr lang="en-US" dirty="0"/>
              <a:t> </a:t>
            </a:r>
            <a:r>
              <a:rPr lang="en-US" dirty="0" err="1"/>
              <a:t>ውሳኔ</a:t>
            </a:r>
            <a:r>
              <a:rPr lang="en-US" dirty="0"/>
              <a:t> </a:t>
            </a:r>
            <a:r>
              <a:rPr lang="en-US" dirty="0" err="1"/>
              <a:t>የጸና</a:t>
            </a:r>
            <a:r>
              <a:rPr lang="en-US" dirty="0"/>
              <a:t> </a:t>
            </a:r>
            <a:r>
              <a:rPr lang="en-US" dirty="0" err="1"/>
              <a:t>ሆኖ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::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3. </a:t>
            </a:r>
            <a:r>
              <a:rPr lang="en-US" b="1" u="heavy" dirty="0" err="1" smtClean="0">
                <a:solidFill>
                  <a:srgbClr val="00B050"/>
                </a:solidFill>
              </a:rPr>
              <a:t>ተጨማሪ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ወጪውን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በሶስት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የበጀት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ዓመታት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ስለመሸፈን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ከነባሩ</a:t>
            </a:r>
            <a:r>
              <a:rPr lang="en-US" dirty="0" smtClean="0"/>
              <a:t> </a:t>
            </a:r>
            <a:r>
              <a:rPr lang="en-US" dirty="0" err="1"/>
              <a:t>የሥራዎች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ስርዓት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ነጥብ</a:t>
            </a:r>
            <a:r>
              <a:rPr lang="en-US" dirty="0"/>
              <a:t> </a:t>
            </a:r>
            <a:r>
              <a:rPr lang="en-US" dirty="0" err="1"/>
              <a:t>የሥራዎች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የሚደረገው</a:t>
            </a:r>
            <a:r>
              <a:rPr lang="en-US" dirty="0"/>
              <a:t> </a:t>
            </a:r>
            <a:r>
              <a:rPr lang="en-US" dirty="0" err="1"/>
              <a:t>ሽግግር</a:t>
            </a:r>
            <a:r>
              <a:rPr lang="en-US" dirty="0"/>
              <a:t> </a:t>
            </a:r>
            <a:r>
              <a:rPr lang="en-US" dirty="0" err="1"/>
              <a:t>ዓላማ</a:t>
            </a:r>
            <a:r>
              <a:rPr lang="en-US" dirty="0"/>
              <a:t> </a:t>
            </a:r>
            <a:r>
              <a:rPr lang="en-US" dirty="0" err="1"/>
              <a:t>ለሠራተኞች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ማስተካከያ</a:t>
            </a:r>
            <a:r>
              <a:rPr lang="en-US" dirty="0"/>
              <a:t> </a:t>
            </a:r>
            <a:r>
              <a:rPr lang="en-US" dirty="0" err="1"/>
              <a:t>ወይም</a:t>
            </a:r>
            <a:r>
              <a:rPr lang="en-US" dirty="0"/>
              <a:t> </a:t>
            </a:r>
            <a:r>
              <a:rPr lang="en-US" dirty="0" err="1"/>
              <a:t>ጭማሪ</a:t>
            </a:r>
            <a:r>
              <a:rPr lang="en-US" dirty="0"/>
              <a:t> </a:t>
            </a:r>
            <a:r>
              <a:rPr lang="en-US" dirty="0" err="1"/>
              <a:t>ማድረግ</a:t>
            </a:r>
            <a:r>
              <a:rPr lang="en-US" dirty="0"/>
              <a:t> </a:t>
            </a:r>
            <a:r>
              <a:rPr lang="en-US" dirty="0" err="1"/>
              <a:t>አይደለም</a:t>
            </a:r>
            <a:r>
              <a:rPr lang="en-US" dirty="0"/>
              <a:t>፡፡ </a:t>
            </a:r>
            <a:r>
              <a:rPr lang="en-US" dirty="0" err="1"/>
              <a:t>ሆኖም</a:t>
            </a:r>
            <a:r>
              <a:rPr lang="en-US" dirty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በአንዳንድ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ለውጥ</a:t>
            </a:r>
            <a:r>
              <a:rPr lang="en-US" dirty="0"/>
              <a:t> </a:t>
            </a:r>
            <a:r>
              <a:rPr lang="en-US" dirty="0" err="1"/>
              <a:t>ስለሚያስከትል</a:t>
            </a:r>
            <a:r>
              <a:rPr lang="en-US" dirty="0"/>
              <a:t> </a:t>
            </a:r>
            <a:r>
              <a:rPr lang="en-US" dirty="0" err="1"/>
              <a:t>በፌደራልም</a:t>
            </a:r>
            <a:r>
              <a:rPr lang="en-US" dirty="0"/>
              <a:t> </a:t>
            </a:r>
            <a:r>
              <a:rPr lang="en-US" dirty="0" err="1"/>
              <a:t>ሆነ</a:t>
            </a:r>
            <a:r>
              <a:rPr lang="en-US" dirty="0"/>
              <a:t> </a:t>
            </a:r>
            <a:r>
              <a:rPr lang="en-US" dirty="0" err="1"/>
              <a:t>በክልል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የሚኖረውን</a:t>
            </a:r>
            <a:r>
              <a:rPr lang="en-US" dirty="0"/>
              <a:t> </a:t>
            </a:r>
            <a:r>
              <a:rPr lang="en-US" dirty="0" err="1"/>
              <a:t>የወጪ</a:t>
            </a:r>
            <a:r>
              <a:rPr lang="en-US" dirty="0"/>
              <a:t> </a:t>
            </a:r>
            <a:r>
              <a:rPr lang="en-US" dirty="0" err="1"/>
              <a:t>ጫና</a:t>
            </a:r>
            <a:r>
              <a:rPr lang="en-US" dirty="0"/>
              <a:t> </a:t>
            </a:r>
            <a:r>
              <a:rPr lang="en-US" dirty="0" err="1"/>
              <a:t>ከመንግሥት</a:t>
            </a:r>
            <a:r>
              <a:rPr lang="en-US" dirty="0"/>
              <a:t> </a:t>
            </a:r>
            <a:r>
              <a:rPr lang="en-US" dirty="0" err="1"/>
              <a:t>የመክፈል</a:t>
            </a:r>
            <a:r>
              <a:rPr lang="en-US" dirty="0"/>
              <a:t> </a:t>
            </a:r>
            <a:r>
              <a:rPr lang="en-US" dirty="0" err="1"/>
              <a:t>አቅም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ተገናዝቦ</a:t>
            </a:r>
            <a:r>
              <a:rPr lang="en-US" dirty="0"/>
              <a:t> </a:t>
            </a:r>
            <a:r>
              <a:rPr lang="en-US" dirty="0" err="1"/>
              <a:t>በመቋቋም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ሽግግሩን</a:t>
            </a:r>
            <a:r>
              <a:rPr lang="en-US" dirty="0"/>
              <a:t> </a:t>
            </a:r>
            <a:r>
              <a:rPr lang="en-US" dirty="0" err="1"/>
              <a:t>ቀለል</a:t>
            </a:r>
            <a:r>
              <a:rPr lang="en-US" dirty="0"/>
              <a:t> </a:t>
            </a:r>
            <a:r>
              <a:rPr lang="en-US" dirty="0" err="1"/>
              <a:t>ባለ</a:t>
            </a:r>
            <a:r>
              <a:rPr lang="en-US" dirty="0"/>
              <a:t> </a:t>
            </a:r>
            <a:r>
              <a:rPr lang="en-US" dirty="0" err="1"/>
              <a:t>መንገድ</a:t>
            </a:r>
            <a:r>
              <a:rPr lang="en-US" dirty="0"/>
              <a:t> </a:t>
            </a:r>
            <a:r>
              <a:rPr lang="en-US" dirty="0" err="1"/>
              <a:t>ለመፈጸም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heavy" dirty="0" err="1">
                <a:solidFill>
                  <a:srgbClr val="00B050"/>
                </a:solidFill>
              </a:rPr>
              <a:t>ዝርዝር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የአከፋፈል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ሁኔታው</a:t>
            </a:r>
            <a:r>
              <a:rPr lang="en-US" b="1" dirty="0">
                <a:solidFill>
                  <a:srgbClr val="00B050"/>
                </a:solidFill>
              </a:rPr>
              <a:t>፡-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211763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en-US" dirty="0"/>
              <a:t>ሀ) </a:t>
            </a:r>
            <a:r>
              <a:rPr lang="en-US" dirty="0" err="1"/>
              <a:t>በተደለደሉበት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መደብ</a:t>
            </a:r>
            <a:r>
              <a:rPr lang="en-US" dirty="0"/>
              <a:t> </a:t>
            </a:r>
            <a:r>
              <a:rPr lang="en-US" dirty="0" err="1"/>
              <a:t>ብር</a:t>
            </a:r>
            <a:r>
              <a:rPr lang="en-US" dirty="0"/>
              <a:t> 1,000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ከዚህ</a:t>
            </a:r>
            <a:r>
              <a:rPr lang="en-US" dirty="0"/>
              <a:t> </a:t>
            </a:r>
            <a:r>
              <a:rPr lang="en-US" dirty="0" err="1"/>
              <a:t>በታች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</a:t>
            </a:r>
            <a:r>
              <a:rPr lang="en-US" dirty="0"/>
              <a:t> </a:t>
            </a:r>
            <a:r>
              <a:rPr lang="en-US" dirty="0" err="1"/>
              <a:t>የሚያገኙ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 </a:t>
            </a:r>
            <a:r>
              <a:rPr lang="en-US" dirty="0" err="1"/>
              <a:t>ከሐምሌ</a:t>
            </a:r>
            <a:r>
              <a:rPr lang="en-US" dirty="0"/>
              <a:t> 1/2011 ዓ/ም </a:t>
            </a:r>
            <a:r>
              <a:rPr lang="en-US" dirty="0" err="1"/>
              <a:t>ጀምሮ</a:t>
            </a:r>
            <a:r>
              <a:rPr lang="en-US" dirty="0"/>
              <a:t> </a:t>
            </a:r>
            <a:r>
              <a:rPr lang="en-US" dirty="0" err="1"/>
              <a:t>ሙሉ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/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መሸጋገሪያውን</a:t>
            </a:r>
            <a:r>
              <a:rPr lang="en-US" dirty="0"/>
              <a:t> </a:t>
            </a:r>
            <a:r>
              <a:rPr lang="en-US" dirty="0" err="1"/>
              <a:t>በአንድ</a:t>
            </a:r>
            <a:r>
              <a:rPr lang="en-US" dirty="0"/>
              <a:t> </a:t>
            </a:r>
            <a:r>
              <a:rPr lang="en-US" dirty="0" err="1"/>
              <a:t>ጊዜ</a:t>
            </a:r>
            <a:r>
              <a:rPr lang="en-US" dirty="0"/>
              <a:t> </a:t>
            </a:r>
            <a:r>
              <a:rPr lang="en-US" dirty="0" err="1"/>
              <a:t>እንዲያገኙ</a:t>
            </a:r>
            <a:r>
              <a:rPr lang="en-US" dirty="0"/>
              <a:t> </a:t>
            </a:r>
            <a:r>
              <a:rPr lang="en-US" dirty="0" err="1"/>
              <a:t>ይደረጋል</a:t>
            </a:r>
            <a:r>
              <a:rPr lang="en-US" dirty="0"/>
              <a:t>፣</a:t>
            </a:r>
          </a:p>
          <a:p>
            <a:pPr algn="just">
              <a:buNone/>
            </a:pPr>
            <a:r>
              <a:rPr lang="en-US" dirty="0"/>
              <a:t> </a:t>
            </a:r>
          </a:p>
          <a:p>
            <a:pPr algn="just">
              <a:buNone/>
            </a:pPr>
            <a:r>
              <a:rPr lang="en-US" dirty="0"/>
              <a:t>ለ) </a:t>
            </a:r>
            <a:r>
              <a:rPr lang="en-US" dirty="0" err="1"/>
              <a:t>ከብር</a:t>
            </a:r>
            <a:r>
              <a:rPr lang="en-US" dirty="0"/>
              <a:t> 1,001 </a:t>
            </a:r>
            <a:r>
              <a:rPr lang="en-US" dirty="0" err="1"/>
              <a:t>እስከ</a:t>
            </a:r>
            <a:r>
              <a:rPr lang="en-US" dirty="0"/>
              <a:t> </a:t>
            </a:r>
            <a:r>
              <a:rPr lang="en-US" dirty="0" err="1"/>
              <a:t>ብር</a:t>
            </a:r>
            <a:r>
              <a:rPr lang="en-US" dirty="0"/>
              <a:t> 1500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</a:t>
            </a:r>
            <a:r>
              <a:rPr lang="en-US" dirty="0"/>
              <a:t>  </a:t>
            </a:r>
            <a:r>
              <a:rPr lang="en-US" dirty="0" err="1"/>
              <a:t>ለሚከፈለው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ሠራተኛ</a:t>
            </a:r>
            <a:r>
              <a:rPr lang="en-US" dirty="0"/>
              <a:t> </a:t>
            </a:r>
            <a:r>
              <a:rPr lang="en-US" dirty="0" err="1"/>
              <a:t>ልዩነቱን</a:t>
            </a:r>
            <a:r>
              <a:rPr lang="en-US" dirty="0"/>
              <a:t>  በ2012 </a:t>
            </a:r>
            <a:r>
              <a:rPr lang="en-US" dirty="0" err="1"/>
              <a:t>በጀት</a:t>
            </a:r>
            <a:r>
              <a:rPr lang="en-US" dirty="0"/>
              <a:t> </a:t>
            </a:r>
            <a:r>
              <a:rPr lang="en-US" dirty="0" err="1"/>
              <a:t>ዓመት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ብር</a:t>
            </a:r>
            <a:r>
              <a:rPr lang="en-US" dirty="0"/>
              <a:t> 1000 </a:t>
            </a:r>
            <a:r>
              <a:rPr lang="en-US" dirty="0" err="1"/>
              <a:t>እና</a:t>
            </a:r>
            <a:r>
              <a:rPr lang="en-US" dirty="0"/>
              <a:t> በ2013 </a:t>
            </a:r>
            <a:r>
              <a:rPr lang="en-US" dirty="0" err="1"/>
              <a:t>የበጀት</a:t>
            </a:r>
            <a:r>
              <a:rPr lang="en-US" dirty="0"/>
              <a:t> </a:t>
            </a:r>
            <a:r>
              <a:rPr lang="en-US" dirty="0" err="1"/>
              <a:t>ዓመት</a:t>
            </a:r>
            <a:r>
              <a:rPr lang="en-US" dirty="0"/>
              <a:t> </a:t>
            </a:r>
            <a:r>
              <a:rPr lang="en-US" dirty="0" err="1"/>
              <a:t>ቀሪውን</a:t>
            </a:r>
            <a:r>
              <a:rPr lang="en-US" dirty="0"/>
              <a:t> </a:t>
            </a:r>
            <a:r>
              <a:rPr lang="en-US" dirty="0" err="1"/>
              <a:t>የመጨረሻ</a:t>
            </a:r>
            <a:r>
              <a:rPr lang="en-US" dirty="0"/>
              <a:t> </a:t>
            </a:r>
            <a:r>
              <a:rPr lang="en-US" dirty="0" err="1"/>
              <a:t>ክፍያ</a:t>
            </a:r>
            <a:r>
              <a:rPr lang="en-US" dirty="0"/>
              <a:t> </a:t>
            </a:r>
            <a:r>
              <a:rPr lang="en-US" dirty="0" err="1"/>
              <a:t>የሚፈጸም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endParaRPr lang="en-US" dirty="0"/>
          </a:p>
          <a:p>
            <a:pPr algn="just">
              <a:buNone/>
            </a:pPr>
            <a:r>
              <a:rPr lang="en-US" dirty="0"/>
              <a:t>ሐ) ከ1500 </a:t>
            </a:r>
            <a:r>
              <a:rPr lang="en-US" dirty="0" err="1"/>
              <a:t>ብር</a:t>
            </a:r>
            <a:r>
              <a:rPr lang="en-US" dirty="0"/>
              <a:t> </a:t>
            </a:r>
            <a:r>
              <a:rPr lang="en-US" dirty="0" err="1"/>
              <a:t>በላይ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</a:t>
            </a:r>
            <a:r>
              <a:rPr lang="en-US" dirty="0"/>
              <a:t> </a:t>
            </a:r>
            <a:r>
              <a:rPr lang="en-US" dirty="0" err="1"/>
              <a:t>ለሚከፈለው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ሠራተኛ</a:t>
            </a:r>
            <a:r>
              <a:rPr lang="en-US" dirty="0"/>
              <a:t> </a:t>
            </a:r>
            <a:r>
              <a:rPr lang="en-US" dirty="0" err="1"/>
              <a:t>ደግሞ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መሸጋገሪያ</a:t>
            </a:r>
            <a:r>
              <a:rPr lang="en-US" dirty="0"/>
              <a:t> (</a:t>
            </a:r>
            <a:r>
              <a:rPr lang="en-US" dirty="0" err="1"/>
              <a:t>ልዩነቱን</a:t>
            </a:r>
            <a:r>
              <a:rPr lang="en-US" dirty="0"/>
              <a:t>) </a:t>
            </a:r>
            <a:r>
              <a:rPr lang="en-US" dirty="0" err="1"/>
              <a:t>ለሶስት</a:t>
            </a:r>
            <a:r>
              <a:rPr lang="en-US" dirty="0"/>
              <a:t> </a:t>
            </a:r>
            <a:r>
              <a:rPr lang="en-US" dirty="0" err="1"/>
              <a:t>በማካፈል</a:t>
            </a:r>
            <a:r>
              <a:rPr lang="en-US" dirty="0"/>
              <a:t> </a:t>
            </a:r>
            <a:r>
              <a:rPr lang="en-US" dirty="0" err="1"/>
              <a:t>ከሐምሌ</a:t>
            </a:r>
            <a:r>
              <a:rPr lang="en-US" dirty="0"/>
              <a:t> 1 </a:t>
            </a:r>
            <a:r>
              <a:rPr lang="en-US" dirty="0" err="1"/>
              <a:t>ቀን</a:t>
            </a:r>
            <a:r>
              <a:rPr lang="en-US" dirty="0"/>
              <a:t> 2011 ዓ/ም </a:t>
            </a:r>
            <a:r>
              <a:rPr lang="en-US" dirty="0" err="1"/>
              <a:t>ጀምሮ</a:t>
            </a:r>
            <a:r>
              <a:rPr lang="en-US" dirty="0"/>
              <a:t> 1/3ኛ </a:t>
            </a:r>
            <a:r>
              <a:rPr lang="en-US" dirty="0" err="1"/>
              <a:t>እየተከፈለው</a:t>
            </a:r>
            <a:r>
              <a:rPr lang="en-US" dirty="0"/>
              <a:t> </a:t>
            </a:r>
            <a:r>
              <a:rPr lang="en-US" dirty="0" err="1"/>
              <a:t>በሶስት</a:t>
            </a:r>
            <a:r>
              <a:rPr lang="en-US" dirty="0"/>
              <a:t> </a:t>
            </a:r>
            <a:r>
              <a:rPr lang="en-US" dirty="0" err="1"/>
              <a:t>የበጀት</a:t>
            </a:r>
            <a:r>
              <a:rPr lang="en-US" dirty="0"/>
              <a:t> </a:t>
            </a:r>
            <a:r>
              <a:rPr lang="en-US" dirty="0" err="1"/>
              <a:t>ዓመት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ይጠናቀቃል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4. </a:t>
            </a:r>
            <a:r>
              <a:rPr lang="en-US" b="1" u="heavy" dirty="0" err="1" smtClean="0">
                <a:solidFill>
                  <a:srgbClr val="00B050"/>
                </a:solidFill>
              </a:rPr>
              <a:t>በዚህ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ጥናት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ያልተካተቱ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ተቋማት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</a:t>
            </a:r>
          </a:p>
          <a:p>
            <a:pPr algn="just">
              <a:buNone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 err="1" smtClean="0"/>
              <a:t>በክልሉ</a:t>
            </a:r>
            <a:r>
              <a:rPr lang="en-US" dirty="0" smtClean="0"/>
              <a:t> </a:t>
            </a:r>
            <a:r>
              <a:rPr lang="en-US" dirty="0" err="1"/>
              <a:t>በነጥብ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ያልተካተቱ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ተቋማት</a:t>
            </a:r>
            <a:r>
              <a:rPr lang="en-US" dirty="0"/>
              <a:t> </a:t>
            </a:r>
            <a:r>
              <a:rPr lang="en-US" dirty="0" err="1"/>
              <a:t>በነጥብ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ሥራዎቻቸውን</a:t>
            </a:r>
            <a:r>
              <a:rPr lang="en-US" dirty="0"/>
              <a:t> </a:t>
            </a:r>
            <a:r>
              <a:rPr lang="en-US" dirty="0" err="1"/>
              <a:t>አስመዝነው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ስርዓቱ</a:t>
            </a:r>
            <a:r>
              <a:rPr lang="en-US" dirty="0"/>
              <a:t> </a:t>
            </a:r>
            <a:r>
              <a:rPr lang="en-US" dirty="0" err="1"/>
              <a:t>ሲገቡ</a:t>
            </a:r>
            <a:r>
              <a:rPr lang="en-US" dirty="0"/>
              <a:t> </a:t>
            </a:r>
            <a:r>
              <a:rPr lang="en-US" dirty="0" err="1"/>
              <a:t>በዚህ</a:t>
            </a:r>
            <a:r>
              <a:rPr lang="en-US" dirty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መሠረት</a:t>
            </a:r>
            <a:r>
              <a:rPr lang="en-US" dirty="0"/>
              <a:t> </a:t>
            </a:r>
            <a:r>
              <a:rPr lang="en-US" dirty="0" err="1"/>
              <a:t>የሚፈጸም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>
                <a:solidFill>
                  <a:srgbClr val="00B050"/>
                </a:solidFill>
              </a:rPr>
              <a:t>5. </a:t>
            </a:r>
            <a:r>
              <a:rPr lang="en-US" b="1" u="heavy" dirty="0" err="1" smtClean="0">
                <a:solidFill>
                  <a:srgbClr val="00B050"/>
                </a:solidFill>
              </a:rPr>
              <a:t>ሁሉም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የመንግስት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ባለበጀት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ተቋማት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በደመወዝ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ስኬል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ሽግግሩ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ስለመካተታቸው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7 </a:t>
            </a:r>
            <a:r>
              <a:rPr lang="en-US" dirty="0" err="1"/>
              <a:t>ንዑስ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4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ከተመለከቱ</a:t>
            </a:r>
            <a:r>
              <a:rPr lang="en-US" dirty="0"/>
              <a:t> </a:t>
            </a:r>
            <a:r>
              <a:rPr lang="en-US" dirty="0" err="1"/>
              <a:t>ተቋማት</a:t>
            </a:r>
            <a:r>
              <a:rPr lang="en-US" dirty="0"/>
              <a:t> </a:t>
            </a:r>
            <a:r>
              <a:rPr lang="en-US" dirty="0" err="1"/>
              <a:t>በስተቀር</a:t>
            </a:r>
            <a:r>
              <a:rPr lang="en-US" dirty="0"/>
              <a:t> </a:t>
            </a:r>
            <a:r>
              <a:rPr lang="en-US" dirty="0" err="1"/>
              <a:t>ሁሉም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ባለበጀት</a:t>
            </a:r>
            <a:r>
              <a:rPr lang="en-US" dirty="0"/>
              <a:t> </a:t>
            </a:r>
            <a:r>
              <a:rPr lang="en-US" dirty="0" err="1"/>
              <a:t>መስሪያ</a:t>
            </a:r>
            <a:r>
              <a:rPr lang="en-US" dirty="0"/>
              <a:t> </a:t>
            </a:r>
            <a:r>
              <a:rPr lang="en-US" dirty="0" err="1"/>
              <a:t>ቤቶች</a:t>
            </a:r>
            <a:r>
              <a:rPr lang="en-US" dirty="0"/>
              <a:t> </a:t>
            </a:r>
            <a:r>
              <a:rPr lang="en-US" dirty="0" err="1"/>
              <a:t>በደመወዝ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የሚካተቱ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/>
              <a:t>፡፡ </a:t>
            </a:r>
            <a:r>
              <a:rPr lang="en-US" dirty="0" err="1"/>
              <a:t>ይህ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ሽግግር</a:t>
            </a:r>
            <a:r>
              <a:rPr lang="en-US" dirty="0"/>
              <a:t> </a:t>
            </a:r>
            <a:r>
              <a:rPr lang="en-US" dirty="0" err="1"/>
              <a:t>በሚኒስትሮች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የውሳኔ</a:t>
            </a:r>
            <a:r>
              <a:rPr lang="en-US" dirty="0"/>
              <a:t> </a:t>
            </a:r>
            <a:r>
              <a:rPr lang="en-US" dirty="0" err="1"/>
              <a:t>አሰጣጥ</a:t>
            </a:r>
            <a:r>
              <a:rPr lang="en-US" dirty="0"/>
              <a:t> </a:t>
            </a:r>
            <a:r>
              <a:rPr lang="en-US" dirty="0" err="1"/>
              <a:t>ሂደት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እያለ</a:t>
            </a:r>
            <a:r>
              <a:rPr lang="en-US" dirty="0"/>
              <a:t> </a:t>
            </a:r>
            <a:r>
              <a:rPr lang="en-US" dirty="0" err="1"/>
              <a:t>የምዘና</a:t>
            </a:r>
            <a:r>
              <a:rPr lang="en-US" dirty="0"/>
              <a:t> </a:t>
            </a:r>
            <a:r>
              <a:rPr lang="en-US" dirty="0" err="1"/>
              <a:t>ማጥራት</a:t>
            </a:r>
            <a:r>
              <a:rPr lang="en-US" dirty="0"/>
              <a:t> </a:t>
            </a:r>
            <a:r>
              <a:rPr lang="en-US" dirty="0" err="1"/>
              <a:t>ሥራ</a:t>
            </a:r>
            <a:r>
              <a:rPr lang="en-US" dirty="0"/>
              <a:t> </a:t>
            </a:r>
            <a:r>
              <a:rPr lang="en-US" dirty="0" err="1"/>
              <a:t>እየተካሄደባቸው</a:t>
            </a:r>
            <a:r>
              <a:rPr lang="en-US" dirty="0"/>
              <a:t> </a:t>
            </a:r>
            <a:r>
              <a:rPr lang="en-US" dirty="0" err="1"/>
              <a:t>የነበሩ</a:t>
            </a:r>
            <a:r>
              <a:rPr lang="en-US" dirty="0"/>
              <a:t> </a:t>
            </a:r>
            <a:r>
              <a:rPr lang="en-US" dirty="0" err="1"/>
              <a:t>በመምህራን</a:t>
            </a:r>
            <a:r>
              <a:rPr lang="en-US" dirty="0"/>
              <a:t>፣ </a:t>
            </a:r>
            <a:r>
              <a:rPr lang="en-US" dirty="0" err="1"/>
              <a:t>በርዕሳነ</a:t>
            </a:r>
            <a:r>
              <a:rPr lang="en-US" dirty="0"/>
              <a:t> </a:t>
            </a:r>
            <a:r>
              <a:rPr lang="en-US" dirty="0" err="1"/>
              <a:t>መምህራን</a:t>
            </a:r>
            <a:r>
              <a:rPr lang="en-US" dirty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በሱፐርቫይዘር</a:t>
            </a:r>
            <a:r>
              <a:rPr lang="en-US" dirty="0"/>
              <a:t> 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ያሉ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 </a:t>
            </a:r>
            <a:r>
              <a:rPr lang="en-US" dirty="0" err="1"/>
              <a:t>እንደማንኛውም</a:t>
            </a:r>
            <a:r>
              <a:rPr lang="en-US" dirty="0"/>
              <a:t> </a:t>
            </a:r>
            <a:r>
              <a:rPr lang="en-US" dirty="0" err="1"/>
              <a:t>የመንግሥት</a:t>
            </a:r>
            <a:r>
              <a:rPr lang="en-US" dirty="0"/>
              <a:t> </a:t>
            </a:r>
            <a:r>
              <a:rPr lang="en-US" dirty="0" err="1"/>
              <a:t>ሠራተኛ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ውጤት</a:t>
            </a:r>
            <a:r>
              <a:rPr lang="en-US" dirty="0"/>
              <a:t> </a:t>
            </a:r>
            <a:r>
              <a:rPr lang="en-US" dirty="0" err="1"/>
              <a:t>ተጠቃሚ</a:t>
            </a:r>
            <a:r>
              <a:rPr lang="en-US" dirty="0"/>
              <a:t> </a:t>
            </a:r>
            <a:r>
              <a:rPr lang="en-US" dirty="0" err="1"/>
              <a:t>ይሆናሉ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6. </a:t>
            </a:r>
            <a:r>
              <a:rPr lang="en-US" b="1" u="heavy" dirty="0" err="1" smtClean="0">
                <a:solidFill>
                  <a:srgbClr val="00B050"/>
                </a:solidFill>
              </a:rPr>
              <a:t>ክፍያው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ተግባራዊ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የሚሆንበት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ጊዜ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   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7 </a:t>
            </a:r>
            <a:r>
              <a:rPr lang="en-US" dirty="0" err="1"/>
              <a:t>ንዑስ</a:t>
            </a:r>
            <a:r>
              <a:rPr lang="en-US" dirty="0"/>
              <a:t> </a:t>
            </a:r>
            <a:r>
              <a:rPr lang="en-US" dirty="0" err="1"/>
              <a:t>አንቀጽ</a:t>
            </a:r>
            <a:r>
              <a:rPr lang="en-US" dirty="0"/>
              <a:t> 3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የተመለከተው</a:t>
            </a:r>
            <a:r>
              <a:rPr lang="en-US" dirty="0"/>
              <a:t> </a:t>
            </a:r>
            <a:r>
              <a:rPr lang="en-US" dirty="0" err="1"/>
              <a:t>እንደተጠበቀ</a:t>
            </a:r>
            <a:r>
              <a:rPr lang="en-US" dirty="0"/>
              <a:t> </a:t>
            </a:r>
            <a:r>
              <a:rPr lang="en-US" dirty="0" err="1"/>
              <a:t>ሆኖ</a:t>
            </a:r>
            <a:r>
              <a:rPr lang="en-US" dirty="0"/>
              <a:t> </a:t>
            </a:r>
            <a:r>
              <a:rPr lang="en-US" dirty="0" err="1"/>
              <a:t>በክልል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በነጥብ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ለወጣላቸው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ክፍያው</a:t>
            </a:r>
            <a:r>
              <a:rPr lang="en-US" dirty="0"/>
              <a:t> </a:t>
            </a:r>
            <a:r>
              <a:rPr lang="en-US" dirty="0" err="1"/>
              <a:t>ከሐምሌ</a:t>
            </a:r>
            <a:r>
              <a:rPr lang="en-US" dirty="0"/>
              <a:t> 1 </a:t>
            </a:r>
            <a:r>
              <a:rPr lang="en-US" dirty="0" err="1"/>
              <a:t>ቀን</a:t>
            </a:r>
            <a:r>
              <a:rPr lang="en-US" dirty="0"/>
              <a:t> 2011 </a:t>
            </a:r>
            <a:r>
              <a:rPr lang="en-US" dirty="0" err="1"/>
              <a:t>ዓ.ም</a:t>
            </a:r>
            <a:r>
              <a:rPr lang="en-US" dirty="0"/>
              <a:t> </a:t>
            </a:r>
            <a:r>
              <a:rPr lang="en-US" dirty="0" err="1"/>
              <a:t>ጀምሮ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/>
              <a:t>፡፡ </a:t>
            </a:r>
            <a:r>
              <a:rPr lang="en-US" b="1" dirty="0"/>
              <a:t>            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/>
              <a:t>1. </a:t>
            </a:r>
            <a:r>
              <a:rPr lang="en-US" b="1" u="heavy" dirty="0" err="1" smtClean="0">
                <a:solidFill>
                  <a:srgbClr val="00B050"/>
                </a:solidFill>
              </a:rPr>
              <a:t>መግቢያ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መንግስት</a:t>
            </a:r>
            <a:r>
              <a:rPr lang="en-US" dirty="0" smtClean="0"/>
              <a:t> </a:t>
            </a:r>
            <a:r>
              <a:rPr lang="en-US" dirty="0" err="1"/>
              <a:t>የመጀመሪያዉን</a:t>
            </a:r>
            <a:r>
              <a:rPr lang="en-US" dirty="0"/>
              <a:t> </a:t>
            </a:r>
            <a:r>
              <a:rPr lang="en-US" dirty="0" err="1"/>
              <a:t>የአምስት</a:t>
            </a:r>
            <a:r>
              <a:rPr lang="en-US" dirty="0"/>
              <a:t> </a:t>
            </a:r>
            <a:r>
              <a:rPr lang="en-US" dirty="0" err="1"/>
              <a:t>ዓመት</a:t>
            </a:r>
            <a:r>
              <a:rPr lang="en-US" dirty="0"/>
              <a:t> </a:t>
            </a:r>
            <a:r>
              <a:rPr lang="en-US" dirty="0" err="1"/>
              <a:t>የዕድገትና</a:t>
            </a:r>
            <a:r>
              <a:rPr lang="en-US" dirty="0"/>
              <a:t> </a:t>
            </a:r>
            <a:r>
              <a:rPr lang="en-US" dirty="0" err="1"/>
              <a:t>የትራንስፎርሜሽን</a:t>
            </a:r>
            <a:r>
              <a:rPr lang="en-US" dirty="0"/>
              <a:t> </a:t>
            </a:r>
            <a:r>
              <a:rPr lang="en-US" dirty="0" err="1"/>
              <a:t>ዕቅድ</a:t>
            </a:r>
            <a:r>
              <a:rPr lang="en-US" dirty="0"/>
              <a:t> </a:t>
            </a:r>
            <a:r>
              <a:rPr lang="en-US" dirty="0" err="1"/>
              <a:t>በማጠናቀቅ</a:t>
            </a:r>
            <a:r>
              <a:rPr lang="en-US" dirty="0"/>
              <a:t> </a:t>
            </a:r>
            <a:r>
              <a:rPr lang="en-US" dirty="0" err="1"/>
              <a:t>ሁለተኛውን</a:t>
            </a:r>
            <a:r>
              <a:rPr lang="en-US" dirty="0"/>
              <a:t> </a:t>
            </a:r>
            <a:r>
              <a:rPr lang="en-US" dirty="0" err="1"/>
              <a:t>እቅድ</a:t>
            </a:r>
            <a:r>
              <a:rPr lang="en-US" dirty="0"/>
              <a:t> </a:t>
            </a:r>
            <a:r>
              <a:rPr lang="en-US" dirty="0" err="1"/>
              <a:t>አዘጋጅቶ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/>
              <a:t>እያደረገ</a:t>
            </a:r>
            <a:r>
              <a:rPr lang="en-US" dirty="0"/>
              <a:t> </a:t>
            </a:r>
            <a:r>
              <a:rPr lang="en-US" dirty="0" err="1"/>
              <a:t>ሲሆን</a:t>
            </a:r>
            <a:r>
              <a:rPr lang="en-US" dirty="0"/>
              <a:t> ከ</a:t>
            </a:r>
            <a:r>
              <a:rPr lang="es-ES" dirty="0" err="1"/>
              <a:t>ዚህ</a:t>
            </a:r>
            <a:r>
              <a:rPr lang="es-ES" dirty="0"/>
              <a:t> </a:t>
            </a:r>
            <a:r>
              <a:rPr lang="es-ES" dirty="0" err="1"/>
              <a:t>እቅድ</a:t>
            </a:r>
            <a:r>
              <a:rPr lang="es-ES" dirty="0"/>
              <a:t> </a:t>
            </a:r>
            <a:r>
              <a:rPr lang="es-ES" dirty="0" err="1"/>
              <a:t>አንዱ</a:t>
            </a:r>
            <a:r>
              <a:rPr lang="es-ES" dirty="0"/>
              <a:t> </a:t>
            </a:r>
            <a:r>
              <a:rPr lang="es-ES" dirty="0" err="1"/>
              <a:t>የሲቪል</a:t>
            </a:r>
            <a:r>
              <a:rPr lang="es-ES" dirty="0"/>
              <a:t> </a:t>
            </a:r>
            <a:r>
              <a:rPr lang="es-ES" dirty="0" err="1"/>
              <a:t>ሰርቪሱን</a:t>
            </a:r>
            <a:r>
              <a:rPr lang="es-ES" dirty="0"/>
              <a:t> </a:t>
            </a:r>
            <a:r>
              <a:rPr lang="es-ES" dirty="0" err="1"/>
              <a:t>የማስፈፀም</a:t>
            </a:r>
            <a:r>
              <a:rPr lang="es-ES" dirty="0"/>
              <a:t> </a:t>
            </a:r>
            <a:r>
              <a:rPr lang="es-ES" dirty="0" err="1"/>
              <a:t>አቅም</a:t>
            </a:r>
            <a:r>
              <a:rPr lang="es-ES" dirty="0"/>
              <a:t> </a:t>
            </a:r>
            <a:r>
              <a:rPr lang="es-ES" dirty="0" err="1"/>
              <a:t>ማጠናከር</a:t>
            </a:r>
            <a:r>
              <a:rPr lang="es-ES" dirty="0"/>
              <a:t> </a:t>
            </a:r>
            <a:r>
              <a:rPr lang="es-ES" dirty="0" err="1"/>
              <a:t>ነው</a:t>
            </a:r>
            <a:r>
              <a:rPr lang="es-ES" dirty="0"/>
              <a:t>:: </a:t>
            </a:r>
            <a:r>
              <a:rPr lang="en-US" dirty="0" err="1"/>
              <a:t>ይህንንም</a:t>
            </a:r>
            <a:r>
              <a:rPr lang="en-US" dirty="0"/>
              <a:t> </a:t>
            </a:r>
            <a:r>
              <a:rPr lang="en-US" dirty="0" err="1"/>
              <a:t>ለማስፈፀም</a:t>
            </a:r>
            <a:r>
              <a:rPr lang="en-US" dirty="0"/>
              <a:t> </a:t>
            </a:r>
            <a:r>
              <a:rPr lang="en-US" dirty="0" err="1"/>
              <a:t>ከተቀረፁት</a:t>
            </a:r>
            <a:r>
              <a:rPr lang="en-US" dirty="0"/>
              <a:t> </a:t>
            </a:r>
            <a:r>
              <a:rPr lang="en-US" dirty="0" err="1"/>
              <a:t>የለዉጥ</a:t>
            </a:r>
            <a:r>
              <a:rPr lang="en-US" dirty="0"/>
              <a:t> </a:t>
            </a:r>
            <a:r>
              <a:rPr lang="en-US" dirty="0" err="1"/>
              <a:t>መሳሪያዎች</a:t>
            </a:r>
            <a:r>
              <a:rPr lang="en-US" dirty="0"/>
              <a:t> </a:t>
            </a:r>
            <a:r>
              <a:rPr lang="en-US" dirty="0" err="1"/>
              <a:t>አንዱ</a:t>
            </a:r>
            <a:r>
              <a:rPr lang="en-US" dirty="0"/>
              <a:t> </a:t>
            </a:r>
            <a:r>
              <a:rPr lang="en-US" dirty="0" err="1"/>
              <a:t>የሲቪል</a:t>
            </a:r>
            <a:r>
              <a:rPr lang="en-US" dirty="0"/>
              <a:t> </a:t>
            </a:r>
            <a:r>
              <a:rPr lang="en-US" dirty="0" err="1"/>
              <a:t>ሰርቪስ</a:t>
            </a:r>
            <a:r>
              <a:rPr lang="en-US" dirty="0"/>
              <a:t> </a:t>
            </a:r>
            <a:r>
              <a:rPr lang="en-US" dirty="0" err="1"/>
              <a:t>ማሻሻያ</a:t>
            </a:r>
            <a:r>
              <a:rPr lang="en-US" dirty="0"/>
              <a:t> </a:t>
            </a:r>
            <a:r>
              <a:rPr lang="en-US" dirty="0" err="1"/>
              <a:t>ፕሮግራም</a:t>
            </a:r>
            <a:r>
              <a:rPr lang="en-US" dirty="0"/>
              <a:t> </a:t>
            </a:r>
            <a:r>
              <a:rPr lang="en-US" dirty="0" err="1"/>
              <a:t>ሲሆን</a:t>
            </a:r>
            <a:r>
              <a:rPr lang="en-US" dirty="0"/>
              <a:t> </a:t>
            </a:r>
            <a:r>
              <a:rPr lang="en-US" dirty="0" err="1"/>
              <a:t>በውስጡ</a:t>
            </a:r>
            <a:r>
              <a:rPr lang="en-US" dirty="0"/>
              <a:t> </a:t>
            </a:r>
            <a:r>
              <a:rPr lang="en-US" dirty="0" err="1"/>
              <a:t>ሰባት</a:t>
            </a:r>
            <a:r>
              <a:rPr lang="en-US" dirty="0"/>
              <a:t> </a:t>
            </a:r>
            <a:r>
              <a:rPr lang="en-US" dirty="0" err="1"/>
              <a:t>ንዑሳን</a:t>
            </a:r>
            <a:r>
              <a:rPr lang="en-US" dirty="0"/>
              <a:t> </a:t>
            </a:r>
            <a:r>
              <a:rPr lang="en-US" dirty="0" err="1"/>
              <a:t>ፕሮግራሞችን</a:t>
            </a:r>
            <a:r>
              <a:rPr lang="en-US" dirty="0"/>
              <a:t> </a:t>
            </a:r>
            <a:r>
              <a:rPr lang="en-US" dirty="0" err="1"/>
              <a:t>የያዘ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 </a:t>
            </a:r>
            <a:r>
              <a:rPr lang="en-US" dirty="0" err="1"/>
              <a:t>ከነዚህም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pl-PL" dirty="0"/>
              <a:t>አንዱ የሆነው የሰው ኃይል አስተዳደር ማሻሻያ ንዑስ ፕሮግራም ስር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ኘሮጀክት</a:t>
            </a:r>
            <a:r>
              <a:rPr lang="en-US" dirty="0"/>
              <a:t> </a:t>
            </a:r>
            <a:r>
              <a:rPr lang="en-US" dirty="0" err="1"/>
              <a:t>አንዱ</a:t>
            </a:r>
            <a:r>
              <a:rPr lang="en-US" dirty="0"/>
              <a:t> </a:t>
            </a:r>
            <a:r>
              <a:rPr lang="en-US" dirty="0" err="1"/>
              <a:t>የዚሁ</a:t>
            </a:r>
            <a:r>
              <a:rPr lang="en-US" dirty="0"/>
              <a:t> </a:t>
            </a:r>
            <a:r>
              <a:rPr lang="en-US" dirty="0" err="1"/>
              <a:t>ንዑስ</a:t>
            </a:r>
            <a:r>
              <a:rPr lang="en-US" dirty="0"/>
              <a:t> </a:t>
            </a:r>
            <a:r>
              <a:rPr lang="en-US" dirty="0" err="1"/>
              <a:t>ፕሮግራም</a:t>
            </a:r>
            <a:r>
              <a:rPr lang="en-US" dirty="0"/>
              <a:t> </a:t>
            </a:r>
            <a:r>
              <a:rPr lang="en-US" dirty="0" err="1"/>
              <a:t>አካል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heavy" dirty="0" err="1">
                <a:solidFill>
                  <a:srgbClr val="00B050"/>
                </a:solidFill>
              </a:rPr>
              <a:t>ክፍል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ሶስት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>
              <a:buNone/>
            </a:pPr>
            <a:r>
              <a:rPr lang="en-US" b="1" dirty="0" smtClean="0"/>
              <a:t>     8. </a:t>
            </a:r>
            <a:r>
              <a:rPr lang="en-US" b="1" u="heavy" dirty="0" err="1" smtClean="0"/>
              <a:t>የደመወዝ</a:t>
            </a:r>
            <a:r>
              <a:rPr lang="en-US" b="1" u="heavy" dirty="0" smtClean="0"/>
              <a:t> </a:t>
            </a:r>
            <a:r>
              <a:rPr lang="en-US" b="1" u="heavy" dirty="0" err="1"/>
              <a:t>ስኬል</a:t>
            </a:r>
            <a:r>
              <a:rPr lang="en-US" b="1" u="heavy" dirty="0"/>
              <a:t> </a:t>
            </a:r>
            <a:r>
              <a:rPr lang="en-US" b="1" u="heavy" dirty="0" err="1"/>
              <a:t>ሽግግር</a:t>
            </a:r>
            <a:r>
              <a:rPr lang="en-US" u="heavy" dirty="0"/>
              <a:t> </a:t>
            </a:r>
            <a:r>
              <a:rPr lang="en-US" b="1" u="heavy" dirty="0" err="1"/>
              <a:t>ዝርዝር</a:t>
            </a:r>
            <a:r>
              <a:rPr lang="en-US" b="1" u="heavy" dirty="0"/>
              <a:t> </a:t>
            </a:r>
            <a:r>
              <a:rPr lang="en-US" b="1" u="heavy" dirty="0" err="1" smtClean="0"/>
              <a:t>አፈጻጸም</a:t>
            </a:r>
            <a:endParaRPr lang="en-US" b="1" u="heavy" dirty="0" smtClean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ከነባሩ</a:t>
            </a:r>
            <a:r>
              <a:rPr lang="en-US" dirty="0" smtClean="0"/>
              <a:t> </a:t>
            </a:r>
            <a:r>
              <a:rPr lang="en-US" dirty="0" err="1"/>
              <a:t>የሥራዎች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ሥርዓት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ነጥብ</a:t>
            </a:r>
            <a:r>
              <a:rPr lang="en-US" dirty="0"/>
              <a:t> </a:t>
            </a:r>
            <a:r>
              <a:rPr lang="en-US" dirty="0" err="1"/>
              <a:t>የሥራዎች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የሚደረገውን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ሽግግር</a:t>
            </a:r>
            <a:r>
              <a:rPr lang="en-US" dirty="0"/>
              <a:t> </a:t>
            </a:r>
            <a:r>
              <a:rPr lang="en-US" dirty="0" err="1"/>
              <a:t>አፈጻጸም</a:t>
            </a:r>
            <a:r>
              <a:rPr lang="en-US" dirty="0"/>
              <a:t> </a:t>
            </a:r>
            <a:r>
              <a:rPr lang="en-US" dirty="0" err="1"/>
              <a:t>ከዚህ</a:t>
            </a:r>
            <a:r>
              <a:rPr lang="en-US" dirty="0"/>
              <a:t> </a:t>
            </a:r>
            <a:r>
              <a:rPr lang="en-US" dirty="0" err="1"/>
              <a:t>በታች</a:t>
            </a:r>
            <a:r>
              <a:rPr lang="en-US" dirty="0"/>
              <a:t> </a:t>
            </a:r>
            <a:r>
              <a:rPr lang="en-US" dirty="0" err="1"/>
              <a:t>በተመለከተው</a:t>
            </a:r>
            <a:r>
              <a:rPr lang="en-US" dirty="0"/>
              <a:t> </a:t>
            </a:r>
            <a:r>
              <a:rPr lang="en-US" dirty="0" err="1"/>
              <a:t>መሠረት</a:t>
            </a:r>
            <a:r>
              <a:rPr lang="en-US" dirty="0"/>
              <a:t> </a:t>
            </a:r>
            <a:r>
              <a:rPr lang="en-US" dirty="0" err="1"/>
              <a:t>ይሆናል</a:t>
            </a:r>
            <a:r>
              <a:rPr lang="en-US" dirty="0"/>
              <a:t>፡፡ </a:t>
            </a:r>
          </a:p>
          <a:p>
            <a:pPr algn="just">
              <a:buNone/>
            </a:pPr>
            <a:r>
              <a:rPr lang="en-US" dirty="0"/>
              <a:t> </a:t>
            </a:r>
          </a:p>
          <a:p>
            <a:pPr lvl="0" algn="just">
              <a:buNone/>
            </a:pPr>
            <a:r>
              <a:rPr lang="en-US" dirty="0" smtClean="0"/>
              <a:t>1. </a:t>
            </a:r>
            <a:r>
              <a:rPr lang="en-US" dirty="0" err="1" smtClean="0"/>
              <a:t>የነባር</a:t>
            </a:r>
            <a:r>
              <a:rPr lang="en-US" dirty="0" smtClean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መደብ</a:t>
            </a:r>
            <a:r>
              <a:rPr lang="en-US" dirty="0"/>
              <a:t> </a:t>
            </a:r>
            <a:r>
              <a:rPr lang="en-US" dirty="0" err="1"/>
              <a:t>መጠሪያና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በአዲስ</a:t>
            </a:r>
            <a:r>
              <a:rPr lang="en-US" dirty="0"/>
              <a:t> </a:t>
            </a:r>
            <a:r>
              <a:rPr lang="en-US" dirty="0" err="1"/>
              <a:t>መጠሪያና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መቀየሩን</a:t>
            </a:r>
            <a:r>
              <a:rPr lang="en-US" dirty="0"/>
              <a:t> </a:t>
            </a:r>
            <a:r>
              <a:rPr lang="en-US" dirty="0" err="1"/>
              <a:t>የሚያረጋገጥ</a:t>
            </a:r>
            <a:r>
              <a:rPr lang="en-US" dirty="0"/>
              <a:t> </a:t>
            </a:r>
            <a:r>
              <a:rPr lang="en-US" dirty="0" err="1"/>
              <a:t>የመሸጋገሪያ</a:t>
            </a:r>
            <a:r>
              <a:rPr lang="en-US" dirty="0"/>
              <a:t> </a:t>
            </a:r>
            <a:r>
              <a:rPr lang="en-US" dirty="0" err="1"/>
              <a:t>ሠንጠረዥ</a:t>
            </a:r>
            <a:r>
              <a:rPr lang="en-US" dirty="0"/>
              <a:t> </a:t>
            </a:r>
            <a:r>
              <a:rPr lang="en-US" dirty="0" err="1"/>
              <a:t>በክልሉ</a:t>
            </a:r>
            <a:r>
              <a:rPr lang="en-US" dirty="0"/>
              <a:t> </a:t>
            </a:r>
            <a:r>
              <a:rPr lang="en-US" dirty="0" err="1"/>
              <a:t>ፐብሊክ</a:t>
            </a:r>
            <a:r>
              <a:rPr lang="en-US" dirty="0"/>
              <a:t> </a:t>
            </a:r>
            <a:r>
              <a:rPr lang="en-US" dirty="0" err="1"/>
              <a:t>ሰርቪስና</a:t>
            </a:r>
            <a:r>
              <a:rPr lang="en-US" dirty="0"/>
              <a:t> </a:t>
            </a:r>
            <a:r>
              <a:rPr lang="en-US" dirty="0" err="1"/>
              <a:t>የሰው</a:t>
            </a:r>
            <a:r>
              <a:rPr lang="en-US" dirty="0"/>
              <a:t> </a:t>
            </a:r>
            <a:r>
              <a:rPr lang="en-US" dirty="0" err="1"/>
              <a:t>ሀብት</a:t>
            </a:r>
            <a:r>
              <a:rPr lang="en-US" dirty="0"/>
              <a:t> </a:t>
            </a:r>
            <a:r>
              <a:rPr lang="en-US" dirty="0" err="1"/>
              <a:t>ልማት</a:t>
            </a:r>
            <a:r>
              <a:rPr lang="en-US" dirty="0"/>
              <a:t> </a:t>
            </a:r>
            <a:r>
              <a:rPr lang="en-US" dirty="0" err="1"/>
              <a:t>ቢሮ</a:t>
            </a:r>
            <a:r>
              <a:rPr lang="en-US" dirty="0"/>
              <a:t> </a:t>
            </a:r>
            <a:r>
              <a:rPr lang="en-US" dirty="0" err="1"/>
              <a:t>ጸድቆ</a:t>
            </a:r>
            <a:r>
              <a:rPr lang="en-US" dirty="0"/>
              <a:t> </a:t>
            </a:r>
            <a:r>
              <a:rPr lang="en-US" dirty="0" err="1"/>
              <a:t>ያልደረሰው</a:t>
            </a:r>
            <a:r>
              <a:rPr lang="en-US" dirty="0"/>
              <a:t> </a:t>
            </a:r>
            <a:r>
              <a:rPr lang="en-US" dirty="0" err="1"/>
              <a:t>ተቋም</a:t>
            </a:r>
            <a:r>
              <a:rPr lang="en-US" dirty="0"/>
              <a:t> </a:t>
            </a:r>
            <a:r>
              <a:rPr lang="en-US" dirty="0" err="1"/>
              <a:t>የሠራተኛ</a:t>
            </a:r>
            <a:r>
              <a:rPr lang="en-US" dirty="0"/>
              <a:t> </a:t>
            </a:r>
            <a:r>
              <a:rPr lang="en-US" dirty="0" err="1"/>
              <a:t>ድልድል</a:t>
            </a:r>
            <a:r>
              <a:rPr lang="en-US" dirty="0"/>
              <a:t> </a:t>
            </a:r>
            <a:r>
              <a:rPr lang="en-US" dirty="0" err="1"/>
              <a:t>መፈጸምም</a:t>
            </a:r>
            <a:r>
              <a:rPr lang="en-US" dirty="0"/>
              <a:t> </a:t>
            </a:r>
            <a:r>
              <a:rPr lang="en-US" dirty="0" err="1"/>
              <a:t>ሆነ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ማስተካከያ</a:t>
            </a:r>
            <a:r>
              <a:rPr lang="en-US" dirty="0"/>
              <a:t> </a:t>
            </a:r>
            <a:r>
              <a:rPr lang="en-US" dirty="0" err="1"/>
              <a:t>ማድረግ</a:t>
            </a:r>
            <a:r>
              <a:rPr lang="en-US" dirty="0"/>
              <a:t> </a:t>
            </a:r>
            <a:r>
              <a:rPr lang="en-US" dirty="0" err="1"/>
              <a:t>አይችልም</a:t>
            </a:r>
            <a:r>
              <a:rPr lang="en-US" dirty="0"/>
              <a:t>፡፡ </a:t>
            </a:r>
          </a:p>
          <a:p>
            <a:pPr lvl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92500" lnSpcReduction="20000"/>
          </a:bodyPr>
          <a:lstStyle/>
          <a:p>
            <a:pPr lvl="0" algn="just">
              <a:buNone/>
            </a:pPr>
            <a:r>
              <a:rPr lang="en-US" dirty="0" smtClean="0"/>
              <a:t>2. </a:t>
            </a:r>
            <a:r>
              <a:rPr lang="en-US" dirty="0" err="1" smtClean="0"/>
              <a:t>በነጥብ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በተመዘኑ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 </a:t>
            </a:r>
            <a:r>
              <a:rPr lang="en-US" dirty="0" err="1" smtClean="0"/>
              <a:t>መደቦች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የመጀመሪያ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ከተፈጸመ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በተካሄደ</a:t>
            </a:r>
            <a:r>
              <a:rPr lang="en-US" dirty="0" smtClean="0"/>
              <a:t> </a:t>
            </a:r>
            <a:r>
              <a:rPr lang="en-US" dirty="0" err="1" smtClean="0"/>
              <a:t>የአደረጃጀት</a:t>
            </a:r>
            <a:r>
              <a:rPr lang="en-US" dirty="0" smtClean="0"/>
              <a:t> </a:t>
            </a:r>
            <a:r>
              <a:rPr lang="en-US" dirty="0" err="1" smtClean="0"/>
              <a:t>ለውጥ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ዳግም</a:t>
            </a:r>
            <a:r>
              <a:rPr lang="en-US" dirty="0" smtClean="0"/>
              <a:t> </a:t>
            </a:r>
            <a:r>
              <a:rPr lang="en-US" dirty="0" err="1" smtClean="0"/>
              <a:t>መመዘን</a:t>
            </a:r>
            <a:r>
              <a:rPr lang="en-US" dirty="0" smtClean="0"/>
              <a:t> </a:t>
            </a:r>
            <a:r>
              <a:rPr lang="en-US" dirty="0" err="1" smtClean="0"/>
              <a:t>ባለበት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የተደለደለ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ክፍያውን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የሚደረገው</a:t>
            </a:r>
            <a:r>
              <a:rPr lang="en-US" dirty="0" smtClean="0"/>
              <a:t> </a:t>
            </a:r>
            <a:r>
              <a:rPr lang="en-US" dirty="0" err="1" smtClean="0"/>
              <a:t>በቅድሚያ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መደቡ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በክልሉ</a:t>
            </a:r>
            <a:r>
              <a:rPr lang="en-US" dirty="0" smtClean="0"/>
              <a:t> </a:t>
            </a:r>
            <a:r>
              <a:rPr lang="en-US" dirty="0" err="1" smtClean="0"/>
              <a:t>ፐብሊክ</a:t>
            </a:r>
            <a:r>
              <a:rPr lang="en-US" dirty="0" smtClean="0"/>
              <a:t> </a:t>
            </a:r>
            <a:r>
              <a:rPr lang="en-US" dirty="0" err="1" smtClean="0"/>
              <a:t>ሰርቪስና</a:t>
            </a:r>
            <a:r>
              <a:rPr lang="en-US" dirty="0" smtClean="0"/>
              <a:t> </a:t>
            </a:r>
            <a:r>
              <a:rPr lang="en-US" dirty="0" err="1" smtClean="0"/>
              <a:t>የሰው</a:t>
            </a:r>
            <a:r>
              <a:rPr lang="en-US" dirty="0" smtClean="0"/>
              <a:t> </a:t>
            </a:r>
            <a:r>
              <a:rPr lang="en-US" dirty="0" err="1" smtClean="0"/>
              <a:t>ሀብት</a:t>
            </a:r>
            <a:r>
              <a:rPr lang="en-US" dirty="0" smtClean="0"/>
              <a:t> </a:t>
            </a:r>
            <a:r>
              <a:rPr lang="en-US" dirty="0" err="1" smtClean="0"/>
              <a:t>ልማት</a:t>
            </a:r>
            <a:r>
              <a:rPr lang="en-US" dirty="0" smtClean="0"/>
              <a:t> </a:t>
            </a:r>
            <a:r>
              <a:rPr lang="en-US" dirty="0" err="1" smtClean="0"/>
              <a:t>ቢሮ</a:t>
            </a:r>
            <a:r>
              <a:rPr lang="en-US" dirty="0" smtClean="0"/>
              <a:t> </a:t>
            </a:r>
            <a:r>
              <a:rPr lang="en-US" dirty="0" err="1" smtClean="0"/>
              <a:t>ከጸደቀ</a:t>
            </a:r>
            <a:r>
              <a:rPr lang="en-US" dirty="0" smtClean="0"/>
              <a:t> 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lvl="0" algn="just">
              <a:buNone/>
            </a:pPr>
            <a:r>
              <a:rPr lang="en-US" dirty="0" smtClean="0"/>
              <a:t>3. </a:t>
            </a:r>
            <a:r>
              <a:rPr lang="en-US" dirty="0" err="1" smtClean="0"/>
              <a:t>በነጥብ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ተመዝነው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በወጣላቸው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መደቦች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የተደለደሉ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ለተመደቡበት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የተወሰነውን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በተመለከተው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ከአዲሱ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ጣሪያ</a:t>
            </a:r>
            <a:r>
              <a:rPr lang="en-US" dirty="0" smtClean="0"/>
              <a:t> </a:t>
            </a:r>
            <a:r>
              <a:rPr lang="en-US" dirty="0" err="1" smtClean="0"/>
              <a:t>ሳያልፍ</a:t>
            </a:r>
            <a:r>
              <a:rPr lang="en-US" dirty="0" smtClean="0"/>
              <a:t> </a:t>
            </a:r>
            <a:r>
              <a:rPr lang="en-US" dirty="0" err="1" smtClean="0"/>
              <a:t>ከሐምሌ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2011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ይከፈላቸዋል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>
              <a:buNone/>
            </a:pPr>
            <a:r>
              <a:rPr lang="en-US" dirty="0" smtClean="0"/>
              <a:t>4. </a:t>
            </a:r>
            <a:r>
              <a:rPr lang="en-US" dirty="0" err="1" smtClean="0"/>
              <a:t>የነጥብ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የመንግስት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የሚጠይቀውን</a:t>
            </a:r>
            <a:r>
              <a:rPr lang="en-US" dirty="0" smtClean="0"/>
              <a:t> </a:t>
            </a:r>
            <a:r>
              <a:rPr lang="en-US" dirty="0" err="1" smtClean="0"/>
              <a:t>መስፈርት</a:t>
            </a:r>
            <a:r>
              <a:rPr lang="en-US" dirty="0" smtClean="0"/>
              <a:t> </a:t>
            </a:r>
            <a:r>
              <a:rPr lang="en-US" dirty="0" err="1" smtClean="0"/>
              <a:t>ማሟላታቸው</a:t>
            </a:r>
            <a:r>
              <a:rPr lang="en-US" dirty="0" smtClean="0"/>
              <a:t> </a:t>
            </a:r>
            <a:r>
              <a:rPr lang="en-US" dirty="0" err="1" smtClean="0"/>
              <a:t>ተረጋግጦ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የጸደቀላቸው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የመደበኛ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ጭማሪ</a:t>
            </a:r>
            <a:r>
              <a:rPr lang="en-US" dirty="0" smtClean="0"/>
              <a:t> </a:t>
            </a:r>
            <a:r>
              <a:rPr lang="en-US" dirty="0" err="1" smtClean="0"/>
              <a:t>ኡደት</a:t>
            </a:r>
            <a:r>
              <a:rPr lang="en-US" dirty="0" smtClean="0"/>
              <a:t> </a:t>
            </a:r>
            <a:r>
              <a:rPr lang="en-US" dirty="0" err="1" smtClean="0"/>
              <a:t>አይለወጥም</a:t>
            </a:r>
            <a:r>
              <a:rPr lang="en-US" dirty="0" smtClean="0"/>
              <a:t>፣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ለደረጃ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የአንድ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መቆያ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አይጠበቅበትም</a:t>
            </a:r>
            <a:r>
              <a:rPr lang="en-US" dirty="0" smtClean="0"/>
              <a:t>፣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en-US" dirty="0" smtClean="0"/>
              <a:t>   5. </a:t>
            </a:r>
            <a:r>
              <a:rPr lang="en-US" dirty="0" err="1" smtClean="0"/>
              <a:t>ከነባሩ</a:t>
            </a:r>
            <a:r>
              <a:rPr lang="en-US" dirty="0" smtClean="0"/>
              <a:t> </a:t>
            </a:r>
            <a:r>
              <a:rPr lang="en-US" dirty="0" err="1" smtClean="0"/>
              <a:t>የሥራዎች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ነጥብ</a:t>
            </a:r>
            <a:r>
              <a:rPr lang="en-US" dirty="0" smtClean="0"/>
              <a:t> </a:t>
            </a:r>
            <a:r>
              <a:rPr lang="en-US" dirty="0" err="1" smtClean="0"/>
              <a:t>የሥራዎች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 </a:t>
            </a:r>
            <a:r>
              <a:rPr lang="en-US" dirty="0" err="1" smtClean="0"/>
              <a:t>የሚደረገውን</a:t>
            </a:r>
            <a:r>
              <a:rPr lang="en-US" dirty="0" smtClean="0"/>
              <a:t> </a:t>
            </a:r>
            <a:r>
              <a:rPr lang="en-US" dirty="0" err="1" smtClean="0"/>
              <a:t>ሽግግር</a:t>
            </a:r>
            <a:r>
              <a:rPr lang="en-US" dirty="0" smtClean="0"/>
              <a:t> </a:t>
            </a:r>
            <a:r>
              <a:rPr lang="en-US" dirty="0" err="1" smtClean="0"/>
              <a:t>ተግባራዊ</a:t>
            </a:r>
            <a:r>
              <a:rPr lang="en-US" dirty="0" smtClean="0"/>
              <a:t> </a:t>
            </a:r>
            <a:r>
              <a:rPr lang="en-US" dirty="0" err="1" smtClean="0"/>
              <a:t>ለማድረግ</a:t>
            </a:r>
            <a:r>
              <a:rPr lang="en-US" dirty="0" smtClean="0"/>
              <a:t> </a:t>
            </a:r>
            <a:r>
              <a:rPr lang="en-US" dirty="0" err="1" smtClean="0"/>
              <a:t>በተደረገ</a:t>
            </a:r>
            <a:r>
              <a:rPr lang="en-US" dirty="0" smtClean="0"/>
              <a:t> </a:t>
            </a:r>
            <a:r>
              <a:rPr lang="en-US" dirty="0" err="1" smtClean="0"/>
              <a:t>የሠራተኞች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ሠራተኛው</a:t>
            </a:r>
            <a:r>
              <a:rPr lang="en-US" dirty="0" smtClean="0"/>
              <a:t>  </a:t>
            </a:r>
            <a:r>
              <a:rPr lang="en-US" dirty="0" err="1" smtClean="0"/>
              <a:t>የያዘው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በእንደገና</a:t>
            </a:r>
            <a:r>
              <a:rPr lang="en-US" dirty="0" smtClean="0"/>
              <a:t> </a:t>
            </a:r>
            <a:r>
              <a:rPr lang="en-US" dirty="0" err="1" smtClean="0"/>
              <a:t>ምደባ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ከተመደበ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መደቡን</a:t>
            </a:r>
            <a:r>
              <a:rPr lang="en-US" dirty="0" smtClean="0"/>
              <a:t> </a:t>
            </a:r>
            <a:r>
              <a:rPr lang="en-US" dirty="0" err="1" smtClean="0"/>
              <a:t>የያዘው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መስፈርቱን</a:t>
            </a:r>
            <a:r>
              <a:rPr lang="en-US" dirty="0" smtClean="0"/>
              <a:t> </a:t>
            </a:r>
            <a:r>
              <a:rPr lang="en-US" dirty="0" err="1" smtClean="0"/>
              <a:t>እስካሟላ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መደቡ</a:t>
            </a:r>
            <a:r>
              <a:rPr lang="en-US" dirty="0" smtClean="0"/>
              <a:t> </a:t>
            </a:r>
            <a:r>
              <a:rPr lang="en-US" dirty="0" err="1" smtClean="0"/>
              <a:t>የሚያስገኘውን</a:t>
            </a:r>
            <a:r>
              <a:rPr lang="en-US" dirty="0" smtClean="0"/>
              <a:t> </a:t>
            </a:r>
            <a:r>
              <a:rPr lang="en-US" dirty="0" err="1" smtClean="0"/>
              <a:t>ደረጃና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buNone/>
            </a:pPr>
            <a:r>
              <a:rPr lang="en-US" dirty="0" smtClean="0"/>
              <a:t>6.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ባለ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በተጠባባቂነት</a:t>
            </a:r>
            <a:r>
              <a:rPr lang="en-US" dirty="0" smtClean="0"/>
              <a:t> </a:t>
            </a:r>
            <a:r>
              <a:rPr lang="en-US" dirty="0" err="1" smtClean="0"/>
              <a:t>የተመደበ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የሚታሰብለት</a:t>
            </a:r>
            <a:r>
              <a:rPr lang="en-US" dirty="0" smtClean="0"/>
              <a:t> </a:t>
            </a:r>
            <a:r>
              <a:rPr lang="en-US" dirty="0" err="1" smtClean="0"/>
              <a:t>በድልድሉ</a:t>
            </a:r>
            <a:r>
              <a:rPr lang="en-US" dirty="0" smtClean="0"/>
              <a:t> </a:t>
            </a:r>
            <a:r>
              <a:rPr lang="en-US" dirty="0" err="1" smtClean="0"/>
              <a:t>በተመደበበት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lvl="0" algn="just">
              <a:buNone/>
            </a:pPr>
            <a:r>
              <a:rPr lang="en-US" dirty="0" smtClean="0"/>
              <a:t>7. </a:t>
            </a:r>
            <a:r>
              <a:rPr lang="en-US" dirty="0" err="1" smtClean="0"/>
              <a:t>በጥር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2009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ተሻሽሎ</a:t>
            </a:r>
            <a:r>
              <a:rPr lang="en-US" dirty="0" smtClean="0"/>
              <a:t> </a:t>
            </a:r>
            <a:r>
              <a:rPr lang="en-US" dirty="0" err="1" smtClean="0"/>
              <a:t>በሥራ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በዋለው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ጣሪያ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የደረሰና</a:t>
            </a:r>
            <a:r>
              <a:rPr lang="en-US" dirty="0" smtClean="0"/>
              <a:t>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ጣሪያው</a:t>
            </a:r>
            <a:r>
              <a:rPr lang="en-US" dirty="0" smtClean="0"/>
              <a:t> </a:t>
            </a:r>
            <a:r>
              <a:rPr lang="en-US" dirty="0" err="1" smtClean="0"/>
              <a:t>የሚነሳለት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በተመደበበት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የአዲሱን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ጣሪያ</a:t>
            </a:r>
            <a:r>
              <a:rPr lang="en-US" dirty="0" smtClean="0"/>
              <a:t> </a:t>
            </a:r>
            <a:r>
              <a:rPr lang="en-US" dirty="0" err="1" smtClean="0"/>
              <a:t>ሳያልፍ</a:t>
            </a:r>
            <a:r>
              <a:rPr lang="en-US" dirty="0" smtClean="0"/>
              <a:t> </a:t>
            </a:r>
            <a:r>
              <a:rPr lang="en-US" dirty="0" err="1" smtClean="0"/>
              <a:t>ማስተካከያውን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10000"/>
          </a:bodyPr>
          <a:lstStyle/>
          <a:p>
            <a:pPr lvl="0" algn="just">
              <a:buNone/>
            </a:pPr>
            <a:r>
              <a:rPr lang="en-US" dirty="0" smtClean="0"/>
              <a:t>8.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የሚከፈለው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በደመወዝ</a:t>
            </a:r>
            <a:r>
              <a:rPr lang="en-US" dirty="0" smtClean="0"/>
              <a:t> </a:t>
            </a:r>
            <a:r>
              <a:rPr lang="en-US" dirty="0" err="1" smtClean="0"/>
              <a:t>ስኬሉ</a:t>
            </a:r>
            <a:r>
              <a:rPr lang="en-US" dirty="0" smtClean="0"/>
              <a:t> </a:t>
            </a:r>
            <a:r>
              <a:rPr lang="en-US" dirty="0" err="1" smtClean="0"/>
              <a:t>ለተደለደለበት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ከተወሰነው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በታች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፤ </a:t>
            </a: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እንዲል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።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ከመነሻ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፤ </a:t>
            </a:r>
            <a:r>
              <a:rPr lang="en-US" dirty="0" err="1" smtClean="0"/>
              <a:t>በመነሻና</a:t>
            </a:r>
            <a:r>
              <a:rPr lang="en-US" dirty="0" smtClean="0"/>
              <a:t> </a:t>
            </a:r>
            <a:r>
              <a:rPr lang="en-US" dirty="0" err="1" smtClean="0"/>
              <a:t>በአንደኛው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በሁለት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ደመወዞች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በአቅራቢያው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አለው</a:t>
            </a:r>
            <a:r>
              <a:rPr lang="en-US" dirty="0" smtClean="0"/>
              <a:t>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ይስተካከላል</a:t>
            </a:r>
            <a:r>
              <a:rPr lang="en-US" dirty="0" smtClean="0"/>
              <a:t>።</a:t>
            </a:r>
          </a:p>
          <a:p>
            <a:pPr algn="just">
              <a:buNone/>
            </a:pPr>
            <a:r>
              <a:rPr lang="en-US" dirty="0" smtClean="0"/>
              <a:t> ሐ) </a:t>
            </a: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ከደመወዝ</a:t>
            </a:r>
            <a:r>
              <a:rPr lang="en-US" dirty="0" smtClean="0"/>
              <a:t> </a:t>
            </a:r>
            <a:r>
              <a:rPr lang="en-US" dirty="0" err="1" smtClean="0"/>
              <a:t>ስኬሉ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፣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የጣሪያ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ከገጠመ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ከጣሪያ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የያዘውን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እንደያዘ</a:t>
            </a:r>
            <a:r>
              <a:rPr lang="en-US" dirty="0" smtClean="0"/>
              <a:t> </a:t>
            </a:r>
            <a:r>
              <a:rPr lang="en-US" dirty="0" err="1" smtClean="0"/>
              <a:t>ይቀጥላል</a:t>
            </a:r>
            <a:r>
              <a:rPr lang="en-US" dirty="0" smtClean="0"/>
              <a:t>።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lvl="0" algn="just">
              <a:buNone/>
            </a:pPr>
            <a:r>
              <a:rPr lang="en-US" dirty="0" smtClean="0"/>
              <a:t>9. </a:t>
            </a:r>
            <a:r>
              <a:rPr lang="en-US" dirty="0" err="1" smtClean="0"/>
              <a:t>ቢሮው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ተቋም</a:t>
            </a:r>
            <a:r>
              <a:rPr lang="en-US" dirty="0" smtClean="0"/>
              <a:t> </a:t>
            </a:r>
            <a:r>
              <a:rPr lang="en-US" dirty="0" err="1" smtClean="0"/>
              <a:t>ከተፈጸሙ</a:t>
            </a:r>
            <a:r>
              <a:rPr lang="en-US" dirty="0" smtClean="0"/>
              <a:t> </a:t>
            </a:r>
            <a:r>
              <a:rPr lang="en-US" dirty="0" err="1" smtClean="0"/>
              <a:t>የሠራተኞች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ሕግን</a:t>
            </a:r>
            <a:r>
              <a:rPr lang="en-US" dirty="0" smtClean="0"/>
              <a:t> </a:t>
            </a:r>
            <a:r>
              <a:rPr lang="en-US" dirty="0" err="1" smtClean="0"/>
              <a:t>ባልተከተሉ</a:t>
            </a:r>
            <a:r>
              <a:rPr lang="en-US" dirty="0" smtClean="0"/>
              <a:t> </a:t>
            </a:r>
            <a:r>
              <a:rPr lang="en-US" dirty="0" err="1" smtClean="0"/>
              <a:t>አሠራሮች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ያልተቀበለው</a:t>
            </a:r>
            <a:r>
              <a:rPr lang="en-US" dirty="0" smtClean="0"/>
              <a:t> </a:t>
            </a:r>
            <a:r>
              <a:rPr lang="en-US" dirty="0" err="1" smtClean="0"/>
              <a:t>ካለ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ጭማሪው</a:t>
            </a:r>
            <a:r>
              <a:rPr lang="en-US" dirty="0" smtClean="0"/>
              <a:t> </a:t>
            </a:r>
            <a:r>
              <a:rPr lang="en-US" dirty="0" err="1" smtClean="0"/>
              <a:t>የሚሰጠው</a:t>
            </a:r>
            <a:r>
              <a:rPr lang="en-US" dirty="0" smtClean="0"/>
              <a:t> </a:t>
            </a:r>
            <a:r>
              <a:rPr lang="en-US" dirty="0" err="1" smtClean="0"/>
              <a:t>በድልድል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ሠራተኛው</a:t>
            </a:r>
            <a:r>
              <a:rPr lang="en-US" dirty="0" smtClean="0"/>
              <a:t> </a:t>
            </a:r>
            <a:r>
              <a:rPr lang="en-US" dirty="0" err="1" smtClean="0"/>
              <a:t>በሚያሟላበት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ከተደለደለ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</a:p>
          <a:p>
            <a:pPr lvl="0" algn="just">
              <a:buNone/>
            </a:pPr>
            <a:r>
              <a:rPr lang="en-US" dirty="0" smtClean="0"/>
              <a:t>10. 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ካለ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በሚታሰብ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ተቀጥሮ</a:t>
            </a:r>
            <a:r>
              <a:rPr lang="en-US" dirty="0" smtClean="0"/>
              <a:t> </a:t>
            </a:r>
            <a:r>
              <a:rPr lang="en-US" dirty="0" err="1" smtClean="0"/>
              <a:t>እየተቀነሰ</a:t>
            </a:r>
            <a:r>
              <a:rPr lang="en-US" dirty="0" smtClean="0"/>
              <a:t> </a:t>
            </a:r>
            <a:r>
              <a:rPr lang="en-US" dirty="0" err="1" smtClean="0"/>
              <a:t>የሚከፈለው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በሚያሟላበት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ተመሥርቶ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lvl="0" algn="just">
              <a:buNone/>
            </a:pPr>
            <a:r>
              <a:rPr lang="en-US" dirty="0" smtClean="0"/>
              <a:t>11. </a:t>
            </a:r>
            <a:r>
              <a:rPr lang="en-US" dirty="0" err="1" smtClean="0"/>
              <a:t>በሙከራ</a:t>
            </a:r>
            <a:r>
              <a:rPr lang="en-US" dirty="0" smtClean="0"/>
              <a:t> </a:t>
            </a:r>
            <a:r>
              <a:rPr lang="en-US" dirty="0" err="1" smtClean="0"/>
              <a:t>ቅጥር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የሚገኝ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 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lvl="0" algn="just">
              <a:buNone/>
            </a:pPr>
            <a:r>
              <a:rPr lang="en-US" dirty="0" smtClean="0"/>
              <a:t>12. </a:t>
            </a:r>
            <a:r>
              <a:rPr lang="en-US" dirty="0" err="1" smtClean="0"/>
              <a:t>በዲሲፕሊን</a:t>
            </a:r>
            <a:r>
              <a:rPr lang="en-US" dirty="0" smtClean="0"/>
              <a:t> </a:t>
            </a:r>
            <a:r>
              <a:rPr lang="en-US" dirty="0" err="1" smtClean="0"/>
              <a:t>ጉድለት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ከደረጃው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ያለና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የተቀነሰበት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ማስተካከያው</a:t>
            </a:r>
            <a:r>
              <a:rPr lang="en-US" dirty="0" smtClean="0"/>
              <a:t> </a:t>
            </a:r>
            <a:r>
              <a:rPr lang="en-US" dirty="0" err="1" smtClean="0"/>
              <a:t>የሚሰጠው</a:t>
            </a:r>
            <a:r>
              <a:rPr lang="en-US" dirty="0" smtClean="0"/>
              <a:t> </a:t>
            </a:r>
            <a:r>
              <a:rPr lang="en-US" dirty="0" err="1" smtClean="0"/>
              <a:t>በተቀነሰው</a:t>
            </a:r>
            <a:r>
              <a:rPr lang="en-US" dirty="0" smtClean="0"/>
              <a:t> </a:t>
            </a:r>
            <a:r>
              <a:rPr lang="en-US" dirty="0" err="1" smtClean="0"/>
              <a:t>ደረጃና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ታስቦ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 </a:t>
            </a:r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በተወሰነ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ገደብ</a:t>
            </a:r>
            <a:r>
              <a:rPr lang="en-US" dirty="0" smtClean="0"/>
              <a:t> </a:t>
            </a:r>
            <a:r>
              <a:rPr lang="en-US" dirty="0" err="1" smtClean="0"/>
              <a:t>ከደረጃና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የተደረገ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የጊዜ</a:t>
            </a:r>
            <a:r>
              <a:rPr lang="en-US" dirty="0" smtClean="0"/>
              <a:t> </a:t>
            </a:r>
            <a:r>
              <a:rPr lang="en-US" dirty="0" err="1" smtClean="0"/>
              <a:t>ገደቡ</a:t>
            </a:r>
            <a:r>
              <a:rPr lang="en-US" dirty="0" smtClean="0"/>
              <a:t> </a:t>
            </a:r>
            <a:r>
              <a:rPr lang="en-US" dirty="0" err="1" smtClean="0"/>
              <a:t>ደርሶ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ቀድሞ</a:t>
            </a:r>
            <a:r>
              <a:rPr lang="en-US" dirty="0" smtClean="0"/>
              <a:t> </a:t>
            </a:r>
            <a:r>
              <a:rPr lang="en-US" dirty="0" err="1" smtClean="0"/>
              <a:t>ደረጃው</a:t>
            </a:r>
            <a:r>
              <a:rPr lang="en-US" dirty="0" smtClean="0"/>
              <a:t> </a:t>
            </a:r>
            <a:r>
              <a:rPr lang="en-US" dirty="0" err="1" smtClean="0"/>
              <a:t>ሲመለስ</a:t>
            </a:r>
            <a:r>
              <a:rPr lang="en-US" dirty="0" smtClean="0"/>
              <a:t> </a:t>
            </a:r>
            <a:r>
              <a:rPr lang="en-US" dirty="0" err="1" smtClean="0"/>
              <a:t>ከተመለሰበት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ተገቢው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ይሰጠዋል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lvl="0" algn="just">
              <a:buNone/>
            </a:pPr>
            <a:r>
              <a:rPr lang="en-US" dirty="0" smtClean="0"/>
              <a:t>13. </a:t>
            </a:r>
            <a:r>
              <a:rPr lang="en-US" dirty="0" err="1" smtClean="0"/>
              <a:t>ተቋሙ</a:t>
            </a:r>
            <a:r>
              <a:rPr lang="en-US" dirty="0" smtClean="0"/>
              <a:t> </a:t>
            </a:r>
            <a:r>
              <a:rPr lang="en-US" dirty="0" err="1" smtClean="0"/>
              <a:t>ፈቅዶለት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ዓመትና</a:t>
            </a:r>
            <a:r>
              <a:rPr lang="en-US" dirty="0" smtClean="0"/>
              <a:t>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በሚፈጅ</a:t>
            </a:r>
            <a:r>
              <a:rPr lang="en-US" dirty="0" smtClean="0"/>
              <a:t> </a:t>
            </a:r>
            <a:r>
              <a:rPr lang="en-US" dirty="0" err="1" smtClean="0"/>
              <a:t>ትምህርት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ሥልጠና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ያለ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በድልድል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15/2009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ለተመደበበት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የተወሰነው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ይከፈለዋል</a:t>
            </a:r>
            <a:r>
              <a:rPr lang="en-US" dirty="0" smtClean="0"/>
              <a:t>።</a:t>
            </a:r>
          </a:p>
          <a:p>
            <a:pPr lvl="0" algn="just">
              <a:buNone/>
            </a:pPr>
            <a:r>
              <a:rPr lang="en-US" dirty="0" smtClean="0"/>
              <a:t>14.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ፈቃድ</a:t>
            </a:r>
            <a:r>
              <a:rPr lang="en-US" dirty="0" smtClean="0"/>
              <a:t> </a:t>
            </a:r>
            <a:r>
              <a:rPr lang="en-US" dirty="0" err="1" smtClean="0"/>
              <a:t>ተሰጥቶት</a:t>
            </a:r>
            <a:r>
              <a:rPr lang="en-US" dirty="0" smtClean="0"/>
              <a:t> </a:t>
            </a:r>
            <a:r>
              <a:rPr lang="en-US" dirty="0" err="1" smtClean="0"/>
              <a:t>በፕሮጀክት</a:t>
            </a:r>
            <a:r>
              <a:rPr lang="en-US" dirty="0" smtClean="0"/>
              <a:t> </a:t>
            </a:r>
            <a:r>
              <a:rPr lang="en-US" dirty="0" err="1" smtClean="0"/>
              <a:t>የአፈፃፀም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ፕሮጀክት</a:t>
            </a:r>
            <a:r>
              <a:rPr lang="en-US" dirty="0" smtClean="0"/>
              <a:t> </a:t>
            </a:r>
            <a:r>
              <a:rPr lang="en-US" dirty="0" err="1" smtClean="0"/>
              <a:t>የተዛወረ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፡-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en-US" dirty="0" smtClean="0"/>
              <a:t>ሀ. 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በነበረበት</a:t>
            </a:r>
            <a:r>
              <a:rPr lang="en-US" dirty="0" smtClean="0"/>
              <a:t> </a:t>
            </a:r>
            <a:r>
              <a:rPr lang="en-US" dirty="0" err="1" smtClean="0"/>
              <a:t>መሥሪያ</a:t>
            </a:r>
            <a:r>
              <a:rPr lang="en-US" dirty="0" smtClean="0"/>
              <a:t> </a:t>
            </a:r>
            <a:r>
              <a:rPr lang="en-US" dirty="0" err="1" smtClean="0"/>
              <a:t>ቤት</a:t>
            </a:r>
            <a:r>
              <a:rPr lang="en-US" dirty="0" smtClean="0"/>
              <a:t> </a:t>
            </a:r>
            <a:r>
              <a:rPr lang="en-US" dirty="0" err="1" smtClean="0"/>
              <a:t>የሚከፈለው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ፕሮጀክት</a:t>
            </a:r>
            <a:r>
              <a:rPr lang="en-US" dirty="0" smtClean="0"/>
              <a:t> </a:t>
            </a:r>
            <a:r>
              <a:rPr lang="en-US" dirty="0" err="1" smtClean="0"/>
              <a:t>ከመዛወሩ</a:t>
            </a:r>
            <a:r>
              <a:rPr lang="en-US" dirty="0" smtClean="0"/>
              <a:t> </a:t>
            </a:r>
            <a:r>
              <a:rPr lang="en-US" dirty="0" err="1" smtClean="0"/>
              <a:t>በፊት</a:t>
            </a:r>
            <a:r>
              <a:rPr lang="en-US" dirty="0" smtClean="0"/>
              <a:t> </a:t>
            </a:r>
            <a:r>
              <a:rPr lang="en-US" dirty="0" err="1" smtClean="0"/>
              <a:t>የነበረ</a:t>
            </a:r>
            <a:r>
              <a:rPr lang="en-US" dirty="0" smtClean="0"/>
              <a:t> 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ደመወዙን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በማድረግ</a:t>
            </a:r>
            <a:r>
              <a:rPr lang="en-US" dirty="0" smtClean="0"/>
              <a:t> </a:t>
            </a:r>
            <a:r>
              <a:rPr lang="en-US" dirty="0" err="1" smtClean="0"/>
              <a:t>ለተደለደለበት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/</a:t>
            </a:r>
            <a:r>
              <a:rPr lang="en-US" dirty="0" err="1" smtClean="0"/>
              <a:t>ደረጃ</a:t>
            </a:r>
            <a:r>
              <a:rPr lang="en-US" dirty="0" smtClean="0"/>
              <a:t>/ </a:t>
            </a:r>
            <a:r>
              <a:rPr lang="en-US" dirty="0" err="1" smtClean="0"/>
              <a:t>የተወሰነው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።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ከፕሮጀክቱ</a:t>
            </a:r>
            <a:r>
              <a:rPr lang="en-US" dirty="0" smtClean="0"/>
              <a:t> </a:t>
            </a:r>
            <a:r>
              <a:rPr lang="en-US" dirty="0" err="1" smtClean="0"/>
              <a:t>እየተከፈለው</a:t>
            </a:r>
            <a:r>
              <a:rPr lang="en-US" dirty="0" smtClean="0"/>
              <a:t> </a:t>
            </a:r>
            <a:r>
              <a:rPr lang="en-US" dirty="0" err="1" smtClean="0"/>
              <a:t>የሚሠራ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መደበኛ</a:t>
            </a:r>
            <a:r>
              <a:rPr lang="en-US" dirty="0" smtClean="0"/>
              <a:t>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/>
              <a:t>ሲመለስ</a:t>
            </a:r>
            <a:r>
              <a:rPr lang="en-US" dirty="0" smtClean="0"/>
              <a:t> </a:t>
            </a:r>
            <a:r>
              <a:rPr lang="en-US" dirty="0" err="1" smtClean="0"/>
              <a:t>ለሚደለደልበት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/</a:t>
            </a:r>
            <a:r>
              <a:rPr lang="en-US" dirty="0" err="1" smtClean="0"/>
              <a:t>ደረጃ</a:t>
            </a:r>
            <a:r>
              <a:rPr lang="en-US" dirty="0" smtClean="0"/>
              <a:t>/ </a:t>
            </a:r>
            <a:r>
              <a:rPr lang="en-US" dirty="0" err="1" smtClean="0"/>
              <a:t>የተወሰነው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።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GB" dirty="0" smtClean="0"/>
              <a:t>   </a:t>
            </a:r>
            <a:r>
              <a:rPr lang="en-GB" dirty="0" err="1" smtClean="0"/>
              <a:t>በመሆኑም</a:t>
            </a:r>
            <a:r>
              <a:rPr lang="en-GB" dirty="0" smtClean="0"/>
              <a:t> </a:t>
            </a:r>
            <a:r>
              <a:rPr lang="en-GB" dirty="0" err="1"/>
              <a:t>የስራ</a:t>
            </a:r>
            <a:r>
              <a:rPr lang="en-GB" dirty="0"/>
              <a:t> </a:t>
            </a:r>
            <a:r>
              <a:rPr lang="en-GB" dirty="0" err="1"/>
              <a:t>ምዘናና</a:t>
            </a:r>
            <a:r>
              <a:rPr lang="en-GB" dirty="0"/>
              <a:t> </a:t>
            </a:r>
            <a:r>
              <a:rPr lang="en-GB" dirty="0" err="1"/>
              <a:t>ደረጃ</a:t>
            </a:r>
            <a:r>
              <a:rPr lang="en-GB" dirty="0"/>
              <a:t> </a:t>
            </a:r>
            <a:r>
              <a:rPr lang="en-GB" dirty="0" err="1"/>
              <a:t>አወሳሰን</a:t>
            </a:r>
            <a:r>
              <a:rPr lang="en-GB" dirty="0"/>
              <a:t> </a:t>
            </a:r>
            <a:r>
              <a:rPr lang="en-GB" dirty="0" err="1"/>
              <a:t>ዓላማ</a:t>
            </a:r>
            <a:r>
              <a:rPr lang="en-GB" dirty="0"/>
              <a:t> </a:t>
            </a:r>
            <a:r>
              <a:rPr lang="en-US" dirty="0" err="1"/>
              <a:t>የሲቪል</a:t>
            </a:r>
            <a:r>
              <a:rPr lang="en-US" dirty="0"/>
              <a:t> </a:t>
            </a:r>
            <a:r>
              <a:rPr lang="en-US" dirty="0" err="1"/>
              <a:t>ሰርቪስ</a:t>
            </a:r>
            <a:r>
              <a:rPr lang="en-US" dirty="0"/>
              <a:t> </a:t>
            </a:r>
            <a:r>
              <a:rPr lang="en-US" dirty="0" err="1"/>
              <a:t>ሥራዎችን</a:t>
            </a:r>
            <a:r>
              <a:rPr lang="en-US" dirty="0"/>
              <a:t> </a:t>
            </a:r>
            <a:r>
              <a:rPr lang="en-US" dirty="0" err="1"/>
              <a:t>በአንድ</a:t>
            </a:r>
            <a:r>
              <a:rPr lang="en-US" dirty="0"/>
              <a:t> </a:t>
            </a:r>
            <a:r>
              <a:rPr lang="en-US" dirty="0" err="1"/>
              <a:t>የተመረጠ</a:t>
            </a:r>
            <a:r>
              <a:rPr lang="en-US" dirty="0"/>
              <a:t> </a:t>
            </a:r>
            <a:r>
              <a:rPr lang="en-US" dirty="0" err="1"/>
              <a:t>የምዘና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በመመዘን</a:t>
            </a:r>
            <a:r>
              <a:rPr lang="en-US" dirty="0"/>
              <a:t> </a:t>
            </a:r>
            <a:r>
              <a:rPr lang="en-GB" dirty="0" err="1"/>
              <a:t>ለእኩል</a:t>
            </a:r>
            <a:r>
              <a:rPr lang="en-GB" dirty="0"/>
              <a:t> </a:t>
            </a:r>
            <a:r>
              <a:rPr lang="en-GB" dirty="0" err="1"/>
              <a:t>ሥራ</a:t>
            </a:r>
            <a:r>
              <a:rPr lang="en-GB" dirty="0"/>
              <a:t> </a:t>
            </a:r>
            <a:r>
              <a:rPr lang="en-GB" dirty="0" err="1"/>
              <a:t>እኩል</a:t>
            </a:r>
            <a:r>
              <a:rPr lang="en-GB" dirty="0"/>
              <a:t> </a:t>
            </a:r>
            <a:r>
              <a:rPr lang="en-GB" dirty="0" err="1"/>
              <a:t>ክፍያ</a:t>
            </a:r>
            <a:r>
              <a:rPr lang="en-GB" dirty="0"/>
              <a:t> </a:t>
            </a:r>
            <a:r>
              <a:rPr lang="en-GB" dirty="0" err="1"/>
              <a:t>የሚለውን</a:t>
            </a:r>
            <a:r>
              <a:rPr lang="en-GB" dirty="0"/>
              <a:t> </a:t>
            </a:r>
            <a:r>
              <a:rPr lang="en-GB" dirty="0" err="1"/>
              <a:t>መርህ</a:t>
            </a:r>
            <a:r>
              <a:rPr lang="en-GB" dirty="0"/>
              <a:t> </a:t>
            </a:r>
            <a:r>
              <a:rPr lang="en-GB" dirty="0" err="1"/>
              <a:t>በመተግበር</a:t>
            </a:r>
            <a:r>
              <a:rPr lang="en-GB" dirty="0"/>
              <a:t> </a:t>
            </a:r>
            <a:r>
              <a:rPr lang="en-GB" dirty="0" err="1"/>
              <a:t>ፍትሃዊ</a:t>
            </a:r>
            <a:r>
              <a:rPr lang="en-GB" dirty="0"/>
              <a:t> </a:t>
            </a:r>
            <a:r>
              <a:rPr lang="en-GB" dirty="0" err="1"/>
              <a:t>የክፍያ</a:t>
            </a:r>
            <a:r>
              <a:rPr lang="en-GB" dirty="0"/>
              <a:t> </a:t>
            </a:r>
            <a:r>
              <a:rPr lang="en-GB" dirty="0" err="1"/>
              <a:t>ሥርዓት</a:t>
            </a:r>
            <a:r>
              <a:rPr lang="en-GB" dirty="0"/>
              <a:t> </a:t>
            </a:r>
            <a:r>
              <a:rPr lang="en-GB" dirty="0" err="1"/>
              <a:t>መዘርጋትና</a:t>
            </a:r>
            <a:r>
              <a:rPr lang="en-GB" dirty="0"/>
              <a:t> </a:t>
            </a:r>
            <a:r>
              <a:rPr lang="en-GB" dirty="0" err="1"/>
              <a:t>የተረጋጋ</a:t>
            </a:r>
            <a:r>
              <a:rPr lang="en-GB" dirty="0"/>
              <a:t> </a:t>
            </a:r>
            <a:r>
              <a:rPr lang="en-GB" dirty="0" err="1"/>
              <a:t>የሲቪል</a:t>
            </a:r>
            <a:r>
              <a:rPr lang="en-GB" dirty="0"/>
              <a:t> </a:t>
            </a:r>
            <a:r>
              <a:rPr lang="en-GB" dirty="0" err="1"/>
              <a:t>ሰርቪስ</a:t>
            </a:r>
            <a:r>
              <a:rPr lang="en-GB" dirty="0"/>
              <a:t> </a:t>
            </a:r>
            <a:r>
              <a:rPr lang="en-GB" dirty="0" err="1"/>
              <a:t>ስርዓት</a:t>
            </a:r>
            <a:r>
              <a:rPr lang="en-GB" dirty="0"/>
              <a:t> </a:t>
            </a:r>
            <a:r>
              <a:rPr lang="en-GB" dirty="0" err="1"/>
              <a:t>መፍጠር</a:t>
            </a:r>
            <a:r>
              <a:rPr lang="en-GB" dirty="0"/>
              <a:t> </a:t>
            </a:r>
            <a:r>
              <a:rPr lang="en-GB" dirty="0" err="1"/>
              <a:t>ነዉ</a:t>
            </a:r>
            <a:r>
              <a:rPr lang="en-GB" dirty="0"/>
              <a:t>፡፡ </a:t>
            </a:r>
            <a:endParaRPr lang="en-US" dirty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/>
              <a:t>መሰረት</a:t>
            </a:r>
            <a:r>
              <a:rPr lang="en-US" dirty="0"/>
              <a:t> </a:t>
            </a:r>
            <a:r>
              <a:rPr lang="en-US" dirty="0" err="1"/>
              <a:t>በአለም</a:t>
            </a:r>
            <a:r>
              <a:rPr lang="en-US" dirty="0"/>
              <a:t> </a:t>
            </a:r>
            <a:r>
              <a:rPr lang="en-US" dirty="0" err="1"/>
              <a:t>አቀፍ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በስራ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ከዋሉ</a:t>
            </a:r>
            <a:r>
              <a:rPr lang="en-US" dirty="0"/>
              <a:t> </a:t>
            </a:r>
            <a:r>
              <a:rPr lang="en-US" dirty="0" err="1"/>
              <a:t>የተለያዩ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ዘዴዎች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እንዱ</a:t>
            </a:r>
            <a:r>
              <a:rPr lang="en-US" dirty="0"/>
              <a:t> </a:t>
            </a:r>
            <a:r>
              <a:rPr lang="en-US" dirty="0" err="1"/>
              <a:t>የሆነው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ምደባ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/Position </a:t>
            </a:r>
            <a:r>
              <a:rPr lang="en-US" dirty="0" err="1"/>
              <a:t>Clasification</a:t>
            </a:r>
            <a:r>
              <a:rPr lang="en-US" dirty="0"/>
              <a:t> Method/ </a:t>
            </a:r>
            <a:r>
              <a:rPr lang="en-US" dirty="0" err="1"/>
              <a:t>በመባል</a:t>
            </a:r>
            <a:r>
              <a:rPr lang="en-US" dirty="0"/>
              <a:t> </a:t>
            </a:r>
            <a:r>
              <a:rPr lang="en-US" dirty="0" err="1"/>
              <a:t>የሚታወቀዉ</a:t>
            </a:r>
            <a:r>
              <a:rPr lang="en-US" dirty="0"/>
              <a:t> </a:t>
            </a:r>
            <a:r>
              <a:rPr lang="en-US" dirty="0" err="1"/>
              <a:t>ከታህሳስ</a:t>
            </a:r>
            <a:r>
              <a:rPr lang="en-US" dirty="0"/>
              <a:t> 1964 ዓ/ም </a:t>
            </a:r>
            <a:r>
              <a:rPr lang="en-US" dirty="0" err="1"/>
              <a:t>ጀምሮ</a:t>
            </a:r>
            <a:r>
              <a:rPr lang="en-US" dirty="0"/>
              <a:t> </a:t>
            </a:r>
            <a:r>
              <a:rPr lang="en-US" dirty="0" err="1"/>
              <a:t>ላለፉት</a:t>
            </a:r>
            <a:r>
              <a:rPr lang="en-US" dirty="0"/>
              <a:t> 48 </a:t>
            </a:r>
            <a:r>
              <a:rPr lang="en-US" dirty="0" err="1"/>
              <a:t>አመታት</a:t>
            </a:r>
            <a:r>
              <a:rPr lang="en-US" dirty="0"/>
              <a:t> </a:t>
            </a:r>
            <a:r>
              <a:rPr lang="en-US" dirty="0" err="1"/>
              <a:t>በስራ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የቆየ</a:t>
            </a:r>
            <a:r>
              <a:rPr lang="en-US" dirty="0"/>
              <a:t> </a:t>
            </a:r>
            <a:r>
              <a:rPr lang="en-US" dirty="0" err="1"/>
              <a:t>ሲሆን</a:t>
            </a:r>
            <a:r>
              <a:rPr lang="en-US" dirty="0"/>
              <a:t> </a:t>
            </a:r>
            <a:r>
              <a:rPr lang="en-US" dirty="0" err="1"/>
              <a:t>በአሁኑ</a:t>
            </a:r>
            <a:r>
              <a:rPr lang="en-US" dirty="0"/>
              <a:t> </a:t>
            </a:r>
            <a:r>
              <a:rPr lang="en-US" dirty="0" err="1"/>
              <a:t>ወቅት</a:t>
            </a:r>
            <a:r>
              <a:rPr lang="en-US" dirty="0"/>
              <a:t> </a:t>
            </a:r>
            <a:r>
              <a:rPr lang="en-US" dirty="0" err="1"/>
              <a:t>በሲቪል</a:t>
            </a:r>
            <a:r>
              <a:rPr lang="en-US" dirty="0"/>
              <a:t> </a:t>
            </a:r>
            <a:r>
              <a:rPr lang="en-US" dirty="0" err="1"/>
              <a:t>ሰርቪሱ</a:t>
            </a:r>
            <a:r>
              <a:rPr lang="en-US" dirty="0"/>
              <a:t> </a:t>
            </a:r>
            <a:r>
              <a:rPr lang="en-US" dirty="0" err="1"/>
              <a:t>ካለዉ</a:t>
            </a:r>
            <a:r>
              <a:rPr lang="en-US" dirty="0"/>
              <a:t> </a:t>
            </a:r>
            <a:r>
              <a:rPr lang="en-US" dirty="0" err="1"/>
              <a:t>የስራዎች</a:t>
            </a:r>
            <a:r>
              <a:rPr lang="en-US" dirty="0"/>
              <a:t> </a:t>
            </a:r>
            <a:r>
              <a:rPr lang="en-US" dirty="0" err="1"/>
              <a:t>ብዛት</a:t>
            </a:r>
            <a:r>
              <a:rPr lang="en-US" dirty="0"/>
              <a:t>፣ </a:t>
            </a:r>
            <a:r>
              <a:rPr lang="en-US" dirty="0" err="1"/>
              <a:t>ዉስብስብነትና</a:t>
            </a:r>
            <a:r>
              <a:rPr lang="en-US" dirty="0"/>
              <a:t> </a:t>
            </a:r>
            <a:r>
              <a:rPr lang="en-US" dirty="0" err="1"/>
              <a:t>ባህርይ</a:t>
            </a:r>
            <a:r>
              <a:rPr lang="en-US" dirty="0"/>
              <a:t> </a:t>
            </a:r>
            <a:r>
              <a:rPr lang="en-US" dirty="0" err="1"/>
              <a:t>አንጻር</a:t>
            </a:r>
            <a:r>
              <a:rPr lang="en-US" dirty="0"/>
              <a:t> </a:t>
            </a:r>
            <a:r>
              <a:rPr lang="en-US" dirty="0" err="1"/>
              <a:t>ሲታይ</a:t>
            </a:r>
            <a:r>
              <a:rPr lang="en-US" dirty="0"/>
              <a:t> </a:t>
            </a:r>
            <a:r>
              <a:rPr lang="en-US" dirty="0" err="1"/>
              <a:t>ሥራዎችን</a:t>
            </a:r>
            <a:r>
              <a:rPr lang="en-US" dirty="0"/>
              <a:t> </a:t>
            </a:r>
            <a:r>
              <a:rPr lang="en-US" dirty="0" err="1"/>
              <a:t>በትክክል</a:t>
            </a:r>
            <a:r>
              <a:rPr lang="en-US" dirty="0"/>
              <a:t> </a:t>
            </a:r>
            <a:r>
              <a:rPr lang="en-US" dirty="0" err="1"/>
              <a:t>የሚመዝን</a:t>
            </a:r>
            <a:r>
              <a:rPr lang="en-US" dirty="0"/>
              <a:t> </a:t>
            </a:r>
            <a:r>
              <a:rPr lang="en-US" dirty="0" err="1"/>
              <a:t>ሆኖ</a:t>
            </a:r>
            <a:r>
              <a:rPr lang="en-US" dirty="0"/>
              <a:t> </a:t>
            </a:r>
            <a:r>
              <a:rPr lang="en-US" dirty="0" err="1"/>
              <a:t>አልተገኘም</a:t>
            </a:r>
            <a:r>
              <a:rPr lang="en-US" dirty="0"/>
              <a:t>፡፡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en-US" dirty="0" smtClean="0"/>
              <a:t>15.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ማስተካከያ</a:t>
            </a:r>
            <a:r>
              <a:rPr lang="en-US" dirty="0" smtClean="0"/>
              <a:t> </a:t>
            </a:r>
            <a:r>
              <a:rPr lang="en-US" dirty="0" err="1" smtClean="0"/>
              <a:t>ጊዜያዊ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የኮንትራት</a:t>
            </a:r>
            <a:r>
              <a:rPr lang="en-US" dirty="0" smtClean="0"/>
              <a:t> </a:t>
            </a:r>
            <a:r>
              <a:rPr lang="en-US" dirty="0" err="1" smtClean="0"/>
              <a:t>ሠራተኛን</a:t>
            </a:r>
            <a:r>
              <a:rPr lang="en-US" dirty="0" smtClean="0"/>
              <a:t> </a:t>
            </a:r>
            <a:r>
              <a:rPr lang="en-US" dirty="0" err="1" smtClean="0"/>
              <a:t>አይመለከትም</a:t>
            </a:r>
            <a:r>
              <a:rPr lang="en-US" dirty="0" smtClean="0"/>
              <a:t>፡፡ </a:t>
            </a:r>
            <a:r>
              <a:rPr lang="en-US" dirty="0" err="1" smtClean="0"/>
              <a:t>ሆኖም</a:t>
            </a:r>
            <a:r>
              <a:rPr lang="en-US" dirty="0" smtClean="0"/>
              <a:t> </a:t>
            </a:r>
            <a:r>
              <a:rPr lang="en-US" dirty="0" err="1" smtClean="0"/>
              <a:t>በነጥብ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ተመዝኖ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በወጣለት</a:t>
            </a:r>
            <a:r>
              <a:rPr lang="en-US" dirty="0" smtClean="0"/>
              <a:t> </a:t>
            </a:r>
            <a:r>
              <a:rPr lang="en-US" dirty="0" err="1" smtClean="0"/>
              <a:t>ቋሚ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መመሪያውን</a:t>
            </a:r>
            <a:r>
              <a:rPr lang="en-US" dirty="0" smtClean="0"/>
              <a:t> </a:t>
            </a:r>
            <a:r>
              <a:rPr lang="en-US" dirty="0" err="1" smtClean="0"/>
              <a:t>ተከትሎ</a:t>
            </a:r>
            <a:r>
              <a:rPr lang="en-US" dirty="0" smtClean="0"/>
              <a:t> </a:t>
            </a:r>
            <a:r>
              <a:rPr lang="en-US" dirty="0" err="1" smtClean="0"/>
              <a:t>የተቀጠረ</a:t>
            </a:r>
            <a:r>
              <a:rPr lang="en-US" dirty="0" smtClean="0"/>
              <a:t> </a:t>
            </a:r>
            <a:r>
              <a:rPr lang="en-US" dirty="0" err="1" smtClean="0"/>
              <a:t>ጊዜያዊ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የኮንትራት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ማስተካከያው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lvl="0" algn="just">
              <a:buNone/>
            </a:pPr>
            <a:r>
              <a:rPr lang="en-US" dirty="0" smtClean="0"/>
              <a:t>16. </a:t>
            </a:r>
            <a:r>
              <a:rPr lang="en-US" dirty="0" err="1" smtClean="0"/>
              <a:t>በተለያዩ</a:t>
            </a:r>
            <a:r>
              <a:rPr lang="en-US" dirty="0" smtClean="0"/>
              <a:t> </a:t>
            </a:r>
            <a:r>
              <a:rPr lang="en-US" dirty="0" err="1" smtClean="0"/>
              <a:t>ምክንያቶች</a:t>
            </a:r>
            <a:r>
              <a:rPr lang="en-US" dirty="0" smtClean="0"/>
              <a:t> </a:t>
            </a:r>
            <a:r>
              <a:rPr lang="en-US" dirty="0" err="1" smtClean="0"/>
              <a:t>ከመደበኛ</a:t>
            </a:r>
            <a:r>
              <a:rPr lang="en-US" dirty="0" smtClean="0"/>
              <a:t>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/>
              <a:t>ተለይቶ</a:t>
            </a:r>
            <a:r>
              <a:rPr lang="en-US" dirty="0" smtClean="0"/>
              <a:t> </a:t>
            </a:r>
            <a:r>
              <a:rPr lang="en-US" dirty="0" err="1" smtClean="0"/>
              <a:t>የቆየ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/>
              <a:t>እንዲመለስ</a:t>
            </a:r>
            <a:r>
              <a:rPr lang="en-US" dirty="0" smtClean="0"/>
              <a:t> </a:t>
            </a:r>
            <a:r>
              <a:rPr lang="en-US" dirty="0" err="1" smtClean="0"/>
              <a:t>ሲደረግ</a:t>
            </a:r>
            <a:r>
              <a:rPr lang="en-US" dirty="0" smtClean="0"/>
              <a:t> </a:t>
            </a:r>
            <a:r>
              <a:rPr lang="en-US" dirty="0" err="1" smtClean="0"/>
              <a:t>በነጥብ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ተመዝኖ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በወጣለት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እንዲመደብ</a:t>
            </a:r>
            <a:r>
              <a:rPr lang="en-US" dirty="0" smtClean="0"/>
              <a:t> </a:t>
            </a:r>
            <a:r>
              <a:rPr lang="en-US" dirty="0" err="1" smtClean="0"/>
              <a:t>ከተደረገ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እንዲሸጋገር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1"/>
            <a:ext cx="8229600" cy="5715000"/>
          </a:xfrm>
        </p:spPr>
        <p:txBody>
          <a:bodyPr>
            <a:normAutofit fontScale="70000" lnSpcReduction="20000"/>
          </a:bodyPr>
          <a:lstStyle/>
          <a:p>
            <a:pPr lvl="0" algn="just">
              <a:buNone/>
            </a:pPr>
            <a:r>
              <a:rPr lang="en-US" dirty="0" smtClean="0"/>
              <a:t>17.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ውሳኔ</a:t>
            </a:r>
            <a:r>
              <a:rPr lang="en-US" dirty="0" smtClean="0"/>
              <a:t>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፡-  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ከሐምሌ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2011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እስከወጣበት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የለቀቀ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እስከተለየበት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ያለው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ተሰልቶ</a:t>
            </a:r>
            <a:r>
              <a:rPr lang="en-US" dirty="0" smtClean="0"/>
              <a:t> </a:t>
            </a:r>
            <a:r>
              <a:rPr lang="en-US" dirty="0" err="1" smtClean="0"/>
              <a:t>ይከፈለዋል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ከሐምሌ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2011 </a:t>
            </a:r>
            <a:r>
              <a:rPr lang="en-US" dirty="0" err="1" smtClean="0"/>
              <a:t>ዓ.ም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ወጣበት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በሞት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በሞተበት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ተሰልቶ</a:t>
            </a:r>
            <a:r>
              <a:rPr lang="en-US" dirty="0" smtClean="0"/>
              <a:t> </a:t>
            </a:r>
            <a:r>
              <a:rPr lang="en-US" dirty="0" err="1" smtClean="0"/>
              <a:t>ለወራሾቹ</a:t>
            </a:r>
            <a:r>
              <a:rPr lang="en-US" dirty="0" smtClean="0"/>
              <a:t> </a:t>
            </a:r>
            <a:r>
              <a:rPr lang="en-US" dirty="0" err="1" smtClean="0"/>
              <a:t>ይከፈላል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ሐ) 	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(ለ) </a:t>
            </a:r>
            <a:r>
              <a:rPr lang="en-US" dirty="0" err="1" smtClean="0"/>
              <a:t>ቢኖርም</a:t>
            </a:r>
            <a:r>
              <a:rPr lang="en-US" dirty="0" smtClean="0"/>
              <a:t> </a:t>
            </a:r>
            <a:r>
              <a:rPr lang="en-US" dirty="0" err="1" smtClean="0"/>
              <a:t>ከሐምሌ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 2011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እስከወጣበት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በሞት</a:t>
            </a:r>
            <a:r>
              <a:rPr lang="en-US" dirty="0" smtClean="0"/>
              <a:t> </a:t>
            </a:r>
            <a:r>
              <a:rPr lang="en-US" dirty="0" err="1" smtClean="0"/>
              <a:t>የተለየ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ከብር</a:t>
            </a:r>
            <a:r>
              <a:rPr lang="en-US" dirty="0" smtClean="0"/>
              <a:t> 1000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ልዩነት</a:t>
            </a:r>
            <a:r>
              <a:rPr lang="en-US" dirty="0" smtClean="0"/>
              <a:t> </a:t>
            </a:r>
            <a:r>
              <a:rPr lang="en-US" dirty="0" err="1" smtClean="0"/>
              <a:t>የሚያገኝ</a:t>
            </a:r>
            <a:r>
              <a:rPr lang="en-US" dirty="0" smtClean="0"/>
              <a:t>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በክልሉ</a:t>
            </a:r>
            <a:r>
              <a:rPr lang="en-US" dirty="0" smtClean="0"/>
              <a:t> </a:t>
            </a:r>
            <a:r>
              <a:rPr lang="en-US" dirty="0" err="1" smtClean="0"/>
              <a:t>የመንግሥት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አዋጅ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175/2011 </a:t>
            </a:r>
            <a:r>
              <a:rPr lang="en-US" dirty="0" err="1" smtClean="0"/>
              <a:t>አንቀጽ</a:t>
            </a:r>
            <a:r>
              <a:rPr lang="en-US" dirty="0" smtClean="0"/>
              <a:t> 89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የተመደበበት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የሶስት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ለወራሾቹ</a:t>
            </a:r>
            <a:r>
              <a:rPr lang="en-US" dirty="0" smtClean="0"/>
              <a:t> </a:t>
            </a:r>
            <a:r>
              <a:rPr lang="en-US" dirty="0" err="1" smtClean="0"/>
              <a:t>ይከፈላል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lvl="0" algn="just">
              <a:buNone/>
            </a:pPr>
            <a:r>
              <a:rPr lang="en-US" dirty="0" smtClean="0"/>
              <a:t>18. </a:t>
            </a:r>
            <a:r>
              <a:rPr lang="en-US" dirty="0" err="1" smtClean="0"/>
              <a:t>መሥሪያ</a:t>
            </a:r>
            <a:r>
              <a:rPr lang="en-US" dirty="0" smtClean="0"/>
              <a:t> </a:t>
            </a:r>
            <a:r>
              <a:rPr lang="en-US" dirty="0" err="1" smtClean="0"/>
              <a:t>ቤቱ</a:t>
            </a:r>
            <a:r>
              <a:rPr lang="en-US" dirty="0" smtClean="0"/>
              <a:t> </a:t>
            </a:r>
            <a:r>
              <a:rPr lang="en-US" dirty="0" err="1" smtClean="0"/>
              <a:t>ባወቀው</a:t>
            </a:r>
            <a:r>
              <a:rPr lang="en-US" dirty="0" smtClean="0"/>
              <a:t> </a:t>
            </a:r>
            <a:r>
              <a:rPr lang="en-US" dirty="0" err="1" smtClean="0"/>
              <a:t>በማናቸውም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በድልድል</a:t>
            </a:r>
            <a:r>
              <a:rPr lang="en-US" dirty="0" smtClean="0"/>
              <a:t> </a:t>
            </a:r>
            <a:r>
              <a:rPr lang="en-US" dirty="0" err="1" smtClean="0"/>
              <a:t>ወቅት</a:t>
            </a:r>
            <a:r>
              <a:rPr lang="en-US" dirty="0" smtClean="0"/>
              <a:t> </a:t>
            </a:r>
            <a:r>
              <a:rPr lang="en-US" dirty="0" err="1" smtClean="0"/>
              <a:t>ሥራ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ባለመኖሩ</a:t>
            </a:r>
            <a:r>
              <a:rPr lang="en-US" dirty="0" smtClean="0"/>
              <a:t> </a:t>
            </a:r>
            <a:r>
              <a:rPr lang="en-US" dirty="0" err="1" smtClean="0"/>
              <a:t>ያልተደለደለ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ቅድሚያ</a:t>
            </a:r>
            <a:r>
              <a:rPr lang="en-US" dirty="0" smtClean="0"/>
              <a:t> </a:t>
            </a:r>
            <a:r>
              <a:rPr lang="en-US" dirty="0" err="1" smtClean="0"/>
              <a:t>በሥራ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ባሉ</a:t>
            </a:r>
            <a:r>
              <a:rPr lang="en-US" dirty="0" smtClean="0"/>
              <a:t> </a:t>
            </a:r>
            <a:r>
              <a:rPr lang="en-US" dirty="0" err="1" smtClean="0"/>
              <a:t>መመሪያዎች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ምድብ</a:t>
            </a:r>
            <a:r>
              <a:rPr lang="en-US" dirty="0" smtClean="0"/>
              <a:t>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/>
              <a:t>እንዲመለስ</a:t>
            </a:r>
            <a:r>
              <a:rPr lang="en-US" dirty="0" smtClean="0"/>
              <a:t> </a:t>
            </a:r>
            <a:r>
              <a:rPr lang="en-US" dirty="0" err="1" smtClean="0"/>
              <a:t>ሲደረግ</a:t>
            </a:r>
            <a:r>
              <a:rPr lang="en-US" dirty="0" smtClean="0"/>
              <a:t>፣ </a:t>
            </a:r>
            <a:r>
              <a:rPr lang="en-US" dirty="0" err="1" smtClean="0"/>
              <a:t>በነጥብ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ዘዴ</a:t>
            </a:r>
            <a:r>
              <a:rPr lang="en-US" dirty="0" smtClean="0"/>
              <a:t> </a:t>
            </a:r>
            <a:r>
              <a:rPr lang="en-US" dirty="0" err="1" smtClean="0"/>
              <a:t>ተመዝኖ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በወጣለት</a:t>
            </a:r>
            <a:r>
              <a:rPr lang="en-US" dirty="0" smtClean="0"/>
              <a:t> </a:t>
            </a:r>
            <a:r>
              <a:rPr lang="en-US" dirty="0" err="1" smtClean="0"/>
              <a:t>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እንዲመደብ</a:t>
            </a:r>
            <a:r>
              <a:rPr lang="en-US" dirty="0" smtClean="0"/>
              <a:t> </a:t>
            </a:r>
            <a:r>
              <a:rPr lang="en-US" dirty="0" err="1" smtClean="0"/>
              <a:t>በማድረግ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 lnSpcReduction="10000"/>
          </a:bodyPr>
          <a:lstStyle/>
          <a:p>
            <a:pPr lvl="0" algn="just">
              <a:buNone/>
            </a:pPr>
            <a:r>
              <a:rPr lang="en-US" dirty="0" smtClean="0"/>
              <a:t>  19.  </a:t>
            </a:r>
            <a:r>
              <a:rPr lang="en-US" dirty="0" err="1" smtClean="0"/>
              <a:t>በድልድል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 </a:t>
            </a:r>
            <a:r>
              <a:rPr lang="en-US" dirty="0" err="1" smtClean="0"/>
              <a:t>ቁጥር</a:t>
            </a:r>
            <a:r>
              <a:rPr lang="en-US" dirty="0" smtClean="0"/>
              <a:t> 15/2009 </a:t>
            </a:r>
            <a:r>
              <a:rPr lang="en-US" dirty="0" err="1" smtClean="0"/>
              <a:t>አንቀጽ</a:t>
            </a:r>
            <a:r>
              <a:rPr lang="en-US" dirty="0" smtClean="0"/>
              <a:t> 7.11 “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ለአንድ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የተቀመጠውን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ልምድ</a:t>
            </a:r>
            <a:r>
              <a:rPr lang="en-US" dirty="0" smtClean="0"/>
              <a:t> </a:t>
            </a:r>
            <a:r>
              <a:rPr lang="en-US" dirty="0" err="1" smtClean="0"/>
              <a:t>ለማሟላት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ከጐደለው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r>
              <a:rPr lang="en-US" dirty="0" smtClean="0"/>
              <a:t> </a:t>
            </a:r>
            <a:r>
              <a:rPr lang="en-US" dirty="0" err="1" smtClean="0"/>
              <a:t>ለሥራ</a:t>
            </a:r>
            <a:r>
              <a:rPr lang="en-US" dirty="0" smtClean="0"/>
              <a:t> </a:t>
            </a:r>
            <a:r>
              <a:rPr lang="en-US" dirty="0" err="1" smtClean="0"/>
              <a:t>መደቡ</a:t>
            </a:r>
            <a:r>
              <a:rPr lang="en-US" dirty="0" smtClean="0"/>
              <a:t> </a:t>
            </a:r>
            <a:r>
              <a:rPr lang="en-US" dirty="0" err="1" smtClean="0"/>
              <a:t>የተቀመጠውን</a:t>
            </a:r>
            <a:r>
              <a:rPr lang="en-US" dirty="0" smtClean="0"/>
              <a:t> </a:t>
            </a:r>
            <a:r>
              <a:rPr lang="en-US" dirty="0" err="1" smtClean="0"/>
              <a:t>የተፈላጊ</a:t>
            </a:r>
            <a:r>
              <a:rPr lang="en-US" dirty="0" smtClean="0"/>
              <a:t> </a:t>
            </a:r>
            <a:r>
              <a:rPr lang="en-US" dirty="0" err="1" smtClean="0"/>
              <a:t>ችሎታ</a:t>
            </a:r>
            <a:r>
              <a:rPr lang="en-US" dirty="0" smtClean="0"/>
              <a:t> </a:t>
            </a:r>
            <a:r>
              <a:rPr lang="en-US" dirty="0" err="1" smtClean="0"/>
              <a:t>የሚያሟላ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ከሌለ</a:t>
            </a:r>
            <a:r>
              <a:rPr lang="en-US" dirty="0" smtClean="0"/>
              <a:t> </a:t>
            </a:r>
            <a:r>
              <a:rPr lang="en-US" dirty="0" err="1" smtClean="0"/>
              <a:t>ሠራተኛውን</a:t>
            </a:r>
            <a:r>
              <a:rPr lang="en-US" dirty="0" smtClean="0"/>
              <a:t> </a:t>
            </a:r>
            <a:r>
              <a:rPr lang="en-US" dirty="0" err="1" smtClean="0"/>
              <a:t>ደልድሎ</a:t>
            </a:r>
            <a:r>
              <a:rPr lang="en-US" dirty="0" smtClean="0"/>
              <a:t> </a:t>
            </a:r>
            <a:r>
              <a:rPr lang="en-US" dirty="0" err="1" smtClean="0"/>
              <a:t>ማሠራት</a:t>
            </a:r>
            <a:r>
              <a:rPr lang="en-US" dirty="0" smtClean="0"/>
              <a:t> </a:t>
            </a:r>
            <a:r>
              <a:rPr lang="en-US" dirty="0" err="1" smtClean="0"/>
              <a:t>ይቻላል</a:t>
            </a:r>
            <a:r>
              <a:rPr lang="en-US" dirty="0" smtClean="0"/>
              <a:t>፡፡” </a:t>
            </a:r>
            <a:r>
              <a:rPr lang="en-US" dirty="0" err="1" smtClean="0"/>
              <a:t>በሚለው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ለተደለደለበት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የሚጎድለው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ጭማሪ</a:t>
            </a:r>
            <a:r>
              <a:rPr lang="en-US" dirty="0" smtClean="0"/>
              <a:t> </a:t>
            </a:r>
            <a:r>
              <a:rPr lang="en-US" dirty="0" err="1" smtClean="0"/>
              <a:t>ተጠቃሚ</a:t>
            </a:r>
            <a:r>
              <a:rPr lang="en-US" dirty="0" smtClean="0"/>
              <a:t> </a:t>
            </a:r>
            <a:r>
              <a:rPr lang="en-US" dirty="0" err="1" smtClean="0"/>
              <a:t>የሚሆነው</a:t>
            </a:r>
            <a:r>
              <a:rPr lang="en-US" dirty="0" smtClean="0"/>
              <a:t> </a:t>
            </a:r>
            <a:r>
              <a:rPr lang="en-US" dirty="0" err="1" smtClean="0"/>
              <a:t>የተደለደለበት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የሚጠይቀውን</a:t>
            </a:r>
            <a:r>
              <a:rPr lang="en-US" dirty="0" smtClean="0"/>
              <a:t> </a:t>
            </a:r>
            <a:r>
              <a:rPr lang="en-US" dirty="0" err="1" smtClean="0"/>
              <a:t>ቀሪ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ልምድ</a:t>
            </a:r>
            <a:r>
              <a:rPr lang="en-US" dirty="0" smtClean="0"/>
              <a:t> </a:t>
            </a:r>
            <a:r>
              <a:rPr lang="en-US" dirty="0" err="1" smtClean="0"/>
              <a:t>ሲያሟላ</a:t>
            </a:r>
            <a:r>
              <a:rPr lang="en-US" dirty="0" smtClean="0"/>
              <a:t>  </a:t>
            </a:r>
            <a:r>
              <a:rPr lang="en-US" dirty="0" err="1" smtClean="0"/>
              <a:t>ብቻ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/>
          <a:lstStyle/>
          <a:p>
            <a:pPr lvl="0" algn="just">
              <a:buNone/>
            </a:pPr>
            <a:r>
              <a:rPr lang="en-US" dirty="0" smtClean="0"/>
              <a:t>  </a:t>
            </a:r>
          </a:p>
          <a:p>
            <a:pPr lvl="0" algn="just">
              <a:buNone/>
            </a:pPr>
            <a:endParaRPr lang="en-US" dirty="0" smtClean="0"/>
          </a:p>
          <a:p>
            <a:pPr lvl="0" algn="just">
              <a:buNone/>
            </a:pPr>
            <a:r>
              <a:rPr lang="en-US" dirty="0" smtClean="0"/>
              <a:t> 20. </a:t>
            </a:r>
            <a:r>
              <a:rPr lang="en-US" dirty="0" err="1" smtClean="0"/>
              <a:t>በሥራው</a:t>
            </a:r>
            <a:r>
              <a:rPr lang="en-US" dirty="0" smtClean="0"/>
              <a:t> </a:t>
            </a:r>
            <a:r>
              <a:rPr lang="en-US" dirty="0" err="1" smtClean="0"/>
              <a:t>ልዩ</a:t>
            </a:r>
            <a:r>
              <a:rPr lang="en-US" dirty="0" smtClean="0"/>
              <a:t> </a:t>
            </a:r>
            <a:r>
              <a:rPr lang="en-US" dirty="0" err="1" smtClean="0"/>
              <a:t>ባህርይ</a:t>
            </a:r>
            <a:r>
              <a:rPr lang="en-US" dirty="0" smtClean="0"/>
              <a:t> </a:t>
            </a:r>
            <a:r>
              <a:rPr lang="en-US" dirty="0" err="1" smtClean="0"/>
              <a:t>ምክንያት</a:t>
            </a:r>
            <a:r>
              <a:rPr lang="en-US" dirty="0" smtClean="0"/>
              <a:t> </a:t>
            </a:r>
            <a:r>
              <a:rPr lang="en-US" dirty="0" err="1" smtClean="0"/>
              <a:t>እያስተማረ</a:t>
            </a:r>
            <a:r>
              <a:rPr lang="en-US" dirty="0" smtClean="0"/>
              <a:t> </a:t>
            </a:r>
            <a:r>
              <a:rPr lang="en-US" dirty="0" err="1" smtClean="0"/>
              <a:t>የህክምና</a:t>
            </a:r>
            <a:r>
              <a:rPr lang="en-US" dirty="0" smtClean="0"/>
              <a:t> </a:t>
            </a:r>
            <a:r>
              <a:rPr lang="en-US" dirty="0" err="1" smtClean="0"/>
              <a:t>አገልግሎት</a:t>
            </a:r>
            <a:r>
              <a:rPr lang="en-US" dirty="0" smtClean="0"/>
              <a:t> </a:t>
            </a:r>
            <a:r>
              <a:rPr lang="en-US" dirty="0" err="1" smtClean="0"/>
              <a:t>የሚያበረክት</a:t>
            </a:r>
            <a:r>
              <a:rPr lang="en-US" dirty="0" smtClean="0"/>
              <a:t> </a:t>
            </a:r>
            <a:r>
              <a:rPr lang="en-US" dirty="0" err="1" smtClean="0"/>
              <a:t>የጤና</a:t>
            </a:r>
            <a:r>
              <a:rPr lang="en-US" dirty="0" smtClean="0"/>
              <a:t> </a:t>
            </a:r>
            <a:r>
              <a:rPr lang="en-US" dirty="0" err="1" smtClean="0"/>
              <a:t>ባለሙያ</a:t>
            </a:r>
            <a:r>
              <a:rPr lang="en-US" dirty="0" smtClean="0"/>
              <a:t> </a:t>
            </a:r>
            <a:r>
              <a:rPr lang="en-US" dirty="0" err="1" smtClean="0"/>
              <a:t>የማስተማር</a:t>
            </a:r>
            <a:r>
              <a:rPr lang="en-US" dirty="0" smtClean="0"/>
              <a:t> </a:t>
            </a:r>
            <a:r>
              <a:rPr lang="en-US" dirty="0" err="1" smtClean="0"/>
              <a:t>ሥራው</a:t>
            </a:r>
            <a:r>
              <a:rPr lang="en-US" dirty="0" smtClean="0"/>
              <a:t>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እንደሁኔታው</a:t>
            </a:r>
            <a:r>
              <a:rPr lang="en-US" dirty="0" smtClean="0"/>
              <a:t> </a:t>
            </a:r>
            <a:r>
              <a:rPr lang="en-US" dirty="0" err="1" smtClean="0"/>
              <a:t>በአካዳሚክ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በጤና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/</a:t>
            </a:r>
            <a:r>
              <a:rPr lang="en-US" dirty="0" err="1" smtClean="0"/>
              <a:t>ከፍ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/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ተደልድሎ</a:t>
            </a:r>
            <a:r>
              <a:rPr lang="en-US" dirty="0" smtClean="0"/>
              <a:t> </a:t>
            </a:r>
            <a:r>
              <a:rPr lang="en-US" dirty="0" err="1" smtClean="0"/>
              <a:t>ሊሠራ</a:t>
            </a:r>
            <a:r>
              <a:rPr lang="en-US" dirty="0" smtClean="0"/>
              <a:t> </a:t>
            </a:r>
            <a:r>
              <a:rPr lang="en-US" dirty="0" err="1" smtClean="0"/>
              <a:t>ይችላል</a:t>
            </a:r>
            <a:r>
              <a:rPr lang="en-US" dirty="0" smtClean="0"/>
              <a:t>፡፡</a:t>
            </a:r>
          </a:p>
          <a:p>
            <a:pPr lvl="0" algn="just"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en-US" dirty="0" smtClean="0"/>
              <a:t>  21</a:t>
            </a:r>
            <a:r>
              <a:rPr lang="en-US" dirty="0" smtClean="0">
                <a:solidFill>
                  <a:srgbClr val="FF0000"/>
                </a:solidFill>
              </a:rPr>
              <a:t>.  </a:t>
            </a:r>
            <a:r>
              <a:rPr lang="en-US" dirty="0" err="1" smtClean="0">
                <a:solidFill>
                  <a:srgbClr val="FF0000"/>
                </a:solidFill>
              </a:rPr>
              <a:t>በዚህ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መመሪያ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አንቀጽ</a:t>
            </a:r>
            <a:r>
              <a:rPr lang="en-US" dirty="0" smtClean="0">
                <a:solidFill>
                  <a:srgbClr val="FF0000"/>
                </a:solidFill>
              </a:rPr>
              <a:t> 7 </a:t>
            </a:r>
            <a:r>
              <a:rPr lang="en-US" dirty="0" err="1" smtClean="0">
                <a:solidFill>
                  <a:srgbClr val="FF0000"/>
                </a:solidFill>
              </a:rPr>
              <a:t>ንዑስ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አንቀጽ</a:t>
            </a:r>
            <a:r>
              <a:rPr lang="en-US" dirty="0" smtClean="0">
                <a:solidFill>
                  <a:srgbClr val="FF0000"/>
                </a:solidFill>
              </a:rPr>
              <a:t> 3 </a:t>
            </a:r>
            <a:r>
              <a:rPr lang="en-US" dirty="0" err="1" smtClean="0">
                <a:solidFill>
                  <a:srgbClr val="FF0000"/>
                </a:solidFill>
              </a:rPr>
              <a:t>የተደነገገው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እንደተጠበቀ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ሆኖ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በነባሩ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የጤና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ባለሙያዎች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የእድገት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መሰላል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በሙያው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የመጨረሻ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የእድገት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ተዋረድ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ደርሰው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ከነበሩ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ሙያተኞች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መካከል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በያዙት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ሙያ</a:t>
            </a:r>
            <a:r>
              <a:rPr lang="en-US" dirty="0" smtClean="0">
                <a:solidFill>
                  <a:srgbClr val="FF0000"/>
                </a:solidFill>
              </a:rPr>
              <a:t> ከ10 </a:t>
            </a:r>
            <a:r>
              <a:rPr lang="en-US" dirty="0" err="1" smtClean="0">
                <a:solidFill>
                  <a:srgbClr val="FF0000"/>
                </a:solidFill>
              </a:rPr>
              <a:t>ዓመት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አገልግሎት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ወይም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ከጀማሪ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ስፔሻሊስቶች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በስተቀር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በቀድሞው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ምደባ</a:t>
            </a:r>
            <a:r>
              <a:rPr lang="en-US" dirty="0" smtClean="0">
                <a:solidFill>
                  <a:srgbClr val="FF0000"/>
                </a:solidFill>
              </a:rPr>
              <a:t>  ፕሣ-6/1 </a:t>
            </a:r>
            <a:r>
              <a:rPr lang="en-US" dirty="0" err="1" smtClean="0">
                <a:solidFill>
                  <a:srgbClr val="FF0000"/>
                </a:solidFill>
              </a:rPr>
              <a:t>ደረጃ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ደርሶ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በሙያው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አንድ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ዓመትና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በማገልገል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ቢያንስ</a:t>
            </a:r>
            <a:r>
              <a:rPr lang="en-US" dirty="0" smtClean="0">
                <a:solidFill>
                  <a:srgbClr val="FF0000"/>
                </a:solidFill>
              </a:rPr>
              <a:t> 11 </a:t>
            </a:r>
            <a:r>
              <a:rPr lang="en-US" dirty="0" err="1" smtClean="0">
                <a:solidFill>
                  <a:srgbClr val="FF0000"/>
                </a:solidFill>
              </a:rPr>
              <a:t>ዓመት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የሥራ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ልምድ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ያለው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የጤና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ባለሙያ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በአዲሱ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የሙያው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እድገት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መሰላል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የመጨረሻው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ተዋረድ</a:t>
            </a:r>
            <a:r>
              <a:rPr lang="en-US" dirty="0" smtClean="0">
                <a:solidFill>
                  <a:srgbClr val="FF0000"/>
                </a:solidFill>
              </a:rPr>
              <a:t>/</a:t>
            </a:r>
            <a:r>
              <a:rPr lang="en-US" dirty="0" err="1" smtClean="0">
                <a:solidFill>
                  <a:srgbClr val="FF0000"/>
                </a:solidFill>
              </a:rPr>
              <a:t>ተዋረድ</a:t>
            </a:r>
            <a:r>
              <a:rPr lang="en-US" dirty="0" smtClean="0">
                <a:solidFill>
                  <a:srgbClr val="FF0000"/>
                </a:solidFill>
              </a:rPr>
              <a:t> IV/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ተመድቦ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በደረጃው</a:t>
            </a:r>
            <a:r>
              <a:rPr lang="en-US" dirty="0" smtClean="0">
                <a:solidFill>
                  <a:srgbClr val="FF0000"/>
                </a:solidFill>
              </a:rPr>
              <a:t> 3ኛ </a:t>
            </a:r>
            <a:r>
              <a:rPr lang="en-US" dirty="0" err="1" smtClean="0">
                <a:solidFill>
                  <a:srgbClr val="FF0000"/>
                </a:solidFill>
              </a:rPr>
              <a:t>እርከን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ላይ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የተመለከተውን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ደመወዝ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እንዲያገኝ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ይደረጋል</a:t>
            </a:r>
            <a:r>
              <a:rPr lang="en-US" dirty="0" smtClean="0">
                <a:solidFill>
                  <a:srgbClr val="FF0000"/>
                </a:solidFill>
              </a:rPr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None/>
            </a:pPr>
            <a:r>
              <a:rPr lang="en-US" dirty="0" smtClean="0"/>
              <a:t>  22. </a:t>
            </a:r>
            <a:r>
              <a:rPr lang="en-US" dirty="0" err="1" smtClean="0">
                <a:solidFill>
                  <a:srgbClr val="002060"/>
                </a:solidFill>
              </a:rPr>
              <a:t>የከፍተኛ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ትምህርት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የአካዳሚክ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ባለሙያዎች</a:t>
            </a:r>
            <a:r>
              <a:rPr lang="en-US" dirty="0" smtClean="0">
                <a:solidFill>
                  <a:srgbClr val="002060"/>
                </a:solidFill>
              </a:rPr>
              <a:t>፣ </a:t>
            </a:r>
            <a:r>
              <a:rPr lang="en-US" dirty="0" err="1" smtClean="0">
                <a:solidFill>
                  <a:srgbClr val="002060"/>
                </a:solidFill>
              </a:rPr>
              <a:t>የቴክኒካል</a:t>
            </a:r>
            <a:r>
              <a:rPr lang="en-US" dirty="0" smtClean="0">
                <a:solidFill>
                  <a:srgbClr val="002060"/>
                </a:solidFill>
              </a:rPr>
              <a:t>  </a:t>
            </a:r>
            <a:r>
              <a:rPr lang="en-US" dirty="0" err="1" smtClean="0">
                <a:solidFill>
                  <a:srgbClr val="002060"/>
                </a:solidFill>
              </a:rPr>
              <a:t>ረዳቶች</a:t>
            </a:r>
            <a:r>
              <a:rPr lang="en-US" dirty="0" smtClean="0">
                <a:solidFill>
                  <a:srgbClr val="002060"/>
                </a:solidFill>
              </a:rPr>
              <a:t>፣ </a:t>
            </a:r>
            <a:r>
              <a:rPr lang="en-US" dirty="0" err="1" smtClean="0">
                <a:solidFill>
                  <a:srgbClr val="002060"/>
                </a:solidFill>
              </a:rPr>
              <a:t>ተመራማሪዎች</a:t>
            </a:r>
            <a:r>
              <a:rPr lang="en-US" dirty="0" smtClean="0">
                <a:solidFill>
                  <a:srgbClr val="002060"/>
                </a:solidFill>
              </a:rPr>
              <a:t>፣ </a:t>
            </a:r>
            <a:r>
              <a:rPr lang="en-US" dirty="0" err="1" smtClean="0">
                <a:solidFill>
                  <a:srgbClr val="002060"/>
                </a:solidFill>
              </a:rPr>
              <a:t>መደበኛ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መምህራን</a:t>
            </a:r>
            <a:r>
              <a:rPr lang="en-US" dirty="0" smtClean="0">
                <a:solidFill>
                  <a:srgbClr val="002060"/>
                </a:solidFill>
              </a:rPr>
              <a:t>፣ </a:t>
            </a:r>
            <a:r>
              <a:rPr lang="en-US" dirty="0" err="1" smtClean="0">
                <a:solidFill>
                  <a:srgbClr val="002060"/>
                </a:solidFill>
              </a:rPr>
              <a:t>የቴክኒክና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ሙያ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ትምህርትና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ስልጠና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አሰልጣኞች</a:t>
            </a:r>
            <a:r>
              <a:rPr lang="en-US" dirty="0" smtClean="0">
                <a:solidFill>
                  <a:srgbClr val="002060"/>
                </a:solidFill>
              </a:rPr>
              <a:t>፣ </a:t>
            </a:r>
            <a:r>
              <a:rPr lang="en-US" dirty="0" err="1" smtClean="0">
                <a:solidFill>
                  <a:srgbClr val="002060"/>
                </a:solidFill>
              </a:rPr>
              <a:t>ኢንስትራክተሮች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እና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ሌሎች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ለካርየር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ዕድገት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በተዘጋጁ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ልዩ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መስፈርቶች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ይጠቀሙ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በነበሩ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ተቋማት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ያሉ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ሙያተኞቻቸው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በነበሩበት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ደረጃ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ያለውድድር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ከተደለደሉ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በኋላ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ወደ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ቀጣዩ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የእድገት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መሰላል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የሚሸጋገሩት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ለደረጃው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የተቀመጡ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ነባር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መስፈርቶችን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ሲያሟሉ</a:t>
            </a:r>
            <a:r>
              <a:rPr lang="en-US" dirty="0" smtClean="0">
                <a:solidFill>
                  <a:srgbClr val="002060"/>
                </a:solidFill>
              </a:rPr>
              <a:t> </a:t>
            </a:r>
            <a:r>
              <a:rPr lang="en-US" dirty="0" err="1" smtClean="0">
                <a:solidFill>
                  <a:srgbClr val="002060"/>
                </a:solidFill>
              </a:rPr>
              <a:t>ነው</a:t>
            </a:r>
            <a:r>
              <a:rPr lang="en-US" dirty="0" smtClean="0">
                <a:solidFill>
                  <a:srgbClr val="002060"/>
                </a:solidFill>
              </a:rPr>
              <a:t>፡</a:t>
            </a:r>
            <a:r>
              <a:rPr lang="en-US" dirty="0" smtClean="0"/>
              <a:t>፡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r>
              <a:rPr lang="en-US" dirty="0" smtClean="0"/>
              <a:t>23. </a:t>
            </a:r>
            <a:r>
              <a:rPr lang="en-US" dirty="0" err="1" smtClean="0"/>
              <a:t>የኮሌጅ</a:t>
            </a:r>
            <a:r>
              <a:rPr lang="en-US" dirty="0" smtClean="0"/>
              <a:t> </a:t>
            </a:r>
            <a:r>
              <a:rPr lang="en-US" dirty="0" err="1" smtClean="0"/>
              <a:t>የትምህርት</a:t>
            </a:r>
            <a:r>
              <a:rPr lang="en-US" dirty="0" smtClean="0"/>
              <a:t> </a:t>
            </a:r>
            <a:r>
              <a:rPr lang="en-US" dirty="0" err="1" smtClean="0"/>
              <a:t>ደረጃና</a:t>
            </a:r>
            <a:r>
              <a:rPr lang="en-US" dirty="0" smtClean="0"/>
              <a:t> </a:t>
            </a:r>
            <a:r>
              <a:rPr lang="en-US" dirty="0" err="1" smtClean="0"/>
              <a:t>በታች</a:t>
            </a:r>
            <a:r>
              <a:rPr lang="en-US" dirty="0" smtClean="0"/>
              <a:t> </a:t>
            </a:r>
            <a:r>
              <a:rPr lang="en-US" dirty="0" err="1" smtClean="0"/>
              <a:t>የትምህርት</a:t>
            </a:r>
            <a:r>
              <a:rPr lang="en-US" dirty="0" smtClean="0"/>
              <a:t> </a:t>
            </a:r>
            <a:r>
              <a:rPr lang="en-US" dirty="0" err="1" smtClean="0"/>
              <a:t>ዝግጅት</a:t>
            </a:r>
            <a:r>
              <a:rPr lang="en-US" dirty="0" smtClean="0"/>
              <a:t> </a:t>
            </a:r>
            <a:r>
              <a:rPr lang="en-US" dirty="0" err="1" smtClean="0"/>
              <a:t>በሚጠይቁ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መደቦች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መደቡ</a:t>
            </a:r>
            <a:r>
              <a:rPr lang="en-US" dirty="0" smtClean="0"/>
              <a:t> </a:t>
            </a:r>
            <a:r>
              <a:rPr lang="en-US" dirty="0" err="1" smtClean="0"/>
              <a:t>የሚጠይቀው</a:t>
            </a:r>
            <a:r>
              <a:rPr lang="en-US" dirty="0" smtClean="0"/>
              <a:t> </a:t>
            </a:r>
            <a:r>
              <a:rPr lang="en-US" dirty="0" err="1" smtClean="0"/>
              <a:t>የትምህርት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ሳይኖረው</a:t>
            </a:r>
            <a:r>
              <a:rPr lang="en-US" dirty="0" smtClean="0"/>
              <a:t> </a:t>
            </a:r>
            <a:r>
              <a:rPr lang="en-US" dirty="0" err="1" smtClean="0"/>
              <a:t>በልዩ</a:t>
            </a:r>
            <a:r>
              <a:rPr lang="en-US" dirty="0" smtClean="0"/>
              <a:t> </a:t>
            </a:r>
            <a:r>
              <a:rPr lang="en-US" dirty="0" err="1" smtClean="0"/>
              <a:t>ሁኔታ</a:t>
            </a:r>
            <a:r>
              <a:rPr lang="en-US" dirty="0" smtClean="0"/>
              <a:t> </a:t>
            </a:r>
            <a:r>
              <a:rPr lang="en-US" dirty="0" err="1" smtClean="0"/>
              <a:t>ለአንድ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እንዲደለደሉ</a:t>
            </a:r>
            <a:r>
              <a:rPr lang="en-US" dirty="0" smtClean="0"/>
              <a:t> </a:t>
            </a:r>
            <a:r>
              <a:rPr lang="en-US" dirty="0" err="1" smtClean="0"/>
              <a:t>ከቢሮአችን</a:t>
            </a:r>
            <a:r>
              <a:rPr lang="en-US" dirty="0" smtClean="0"/>
              <a:t> </a:t>
            </a:r>
            <a:r>
              <a:rPr lang="en-US" dirty="0" err="1" smtClean="0"/>
              <a:t>በተላለፈው</a:t>
            </a:r>
            <a:r>
              <a:rPr lang="en-US" dirty="0" smtClean="0"/>
              <a:t> </a:t>
            </a:r>
            <a:r>
              <a:rPr lang="en-US" dirty="0" err="1" smtClean="0"/>
              <a:t>ሰርኩላር</a:t>
            </a:r>
            <a:r>
              <a:rPr lang="en-US" dirty="0" smtClean="0"/>
              <a:t>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የተደለደለ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የሚያስገኘውን</a:t>
            </a:r>
            <a:r>
              <a:rPr lang="en-US" dirty="0" smtClean="0"/>
              <a:t> </a:t>
            </a:r>
            <a:r>
              <a:rPr lang="en-US" dirty="0" err="1" smtClean="0"/>
              <a:t>የመሸጋገሪያ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 lvl="0" algn="just">
              <a:buNone/>
            </a:pPr>
            <a:r>
              <a:rPr lang="en-US" dirty="0" smtClean="0"/>
              <a:t>24. </a:t>
            </a:r>
            <a:r>
              <a:rPr lang="en-US" dirty="0" err="1" smtClean="0"/>
              <a:t>በድልድል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ቁጥር</a:t>
            </a:r>
            <a:r>
              <a:rPr lang="en-US" dirty="0" smtClean="0"/>
              <a:t> 15/2009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8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ከቴክኒክና</a:t>
            </a:r>
            <a:r>
              <a:rPr lang="en-US" dirty="0" smtClean="0"/>
              <a:t> </a:t>
            </a:r>
            <a:r>
              <a:rPr lang="en-US" dirty="0" err="1" smtClean="0"/>
              <a:t>ሙያ</a:t>
            </a:r>
            <a:r>
              <a:rPr lang="en-US" dirty="0" smtClean="0"/>
              <a:t> </a:t>
            </a:r>
            <a:r>
              <a:rPr lang="en-US" dirty="0" err="1" smtClean="0"/>
              <a:t>ትምህርትና</a:t>
            </a:r>
            <a:r>
              <a:rPr lang="en-US" dirty="0" smtClean="0"/>
              <a:t> </a:t>
            </a:r>
            <a:r>
              <a:rPr lang="en-US" dirty="0" err="1" smtClean="0"/>
              <a:t>ስልጠና</a:t>
            </a:r>
            <a:r>
              <a:rPr lang="en-US" dirty="0" smtClean="0"/>
              <a:t> </a:t>
            </a:r>
            <a:r>
              <a:rPr lang="en-US" dirty="0" err="1" smtClean="0"/>
              <a:t>ተቋም</a:t>
            </a:r>
            <a:r>
              <a:rPr lang="en-US" dirty="0" smtClean="0"/>
              <a:t> </a:t>
            </a:r>
            <a:r>
              <a:rPr lang="en-US" dirty="0" err="1" smtClean="0"/>
              <a:t>ከደረጃ</a:t>
            </a:r>
            <a:r>
              <a:rPr lang="en-US" dirty="0" smtClean="0"/>
              <a:t> I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V </a:t>
            </a:r>
            <a:r>
              <a:rPr lang="en-US" dirty="0" err="1" smtClean="0"/>
              <a:t>ሠልጥነው</a:t>
            </a:r>
            <a:r>
              <a:rPr lang="en-US" dirty="0" smtClean="0"/>
              <a:t> </a:t>
            </a:r>
            <a:r>
              <a:rPr lang="en-US" dirty="0" err="1" smtClean="0"/>
              <a:t>የብቃት</a:t>
            </a:r>
            <a:r>
              <a:rPr lang="en-US" dirty="0" smtClean="0"/>
              <a:t> </a:t>
            </a:r>
            <a:r>
              <a:rPr lang="en-US" dirty="0" err="1" smtClean="0"/>
              <a:t>ማረጋገጫ</a:t>
            </a:r>
            <a:r>
              <a:rPr lang="en-US" dirty="0" smtClean="0"/>
              <a:t> </a:t>
            </a:r>
            <a:r>
              <a:rPr lang="en-US" dirty="0" err="1" smtClean="0"/>
              <a:t>ምስክር</a:t>
            </a:r>
            <a:r>
              <a:rPr lang="en-US" dirty="0" smtClean="0"/>
              <a:t> </a:t>
            </a:r>
            <a:r>
              <a:rPr lang="en-US" dirty="0" err="1" smtClean="0"/>
              <a:t>ወረቀት</a:t>
            </a:r>
            <a:r>
              <a:rPr lang="en-US" dirty="0" smtClean="0"/>
              <a:t> </a:t>
            </a:r>
            <a:r>
              <a:rPr lang="en-US" dirty="0" err="1" smtClean="0"/>
              <a:t>ሳይኖረው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የትምህርት</a:t>
            </a:r>
            <a:r>
              <a:rPr lang="en-US" dirty="0" smtClean="0"/>
              <a:t> </a:t>
            </a:r>
            <a:r>
              <a:rPr lang="en-US" dirty="0" err="1" smtClean="0"/>
              <a:t>ምስክር</a:t>
            </a:r>
            <a:r>
              <a:rPr lang="en-US" dirty="0" smtClean="0"/>
              <a:t> </a:t>
            </a:r>
            <a:r>
              <a:rPr lang="en-US" dirty="0" err="1" smtClean="0"/>
              <a:t>ወረቀት</a:t>
            </a:r>
            <a:r>
              <a:rPr lang="en-US" dirty="0" smtClean="0"/>
              <a:t> </a:t>
            </a:r>
            <a:r>
              <a:rPr lang="en-US" dirty="0" err="1" smtClean="0"/>
              <a:t>ለአንድ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የተደለደለ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የሚያስገኝለትን</a:t>
            </a:r>
            <a:r>
              <a:rPr lang="en-US" dirty="0" smtClean="0"/>
              <a:t> </a:t>
            </a:r>
            <a:r>
              <a:rPr lang="en-US" dirty="0" err="1" smtClean="0"/>
              <a:t>የመሸጋገሪያ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 lnSpcReduction="10000"/>
          </a:bodyPr>
          <a:lstStyle/>
          <a:p>
            <a:pPr lvl="0" algn="just">
              <a:buNone/>
            </a:pPr>
            <a:endParaRPr lang="en-US" dirty="0" smtClean="0"/>
          </a:p>
          <a:p>
            <a:pPr lvl="0" algn="just">
              <a:buNone/>
            </a:pPr>
            <a:r>
              <a:rPr lang="en-US" dirty="0" smtClean="0"/>
              <a:t>25.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(ለ) </a:t>
            </a:r>
            <a:r>
              <a:rPr lang="en-US" dirty="0" err="1" smtClean="0"/>
              <a:t>መሠረት</a:t>
            </a:r>
            <a:r>
              <a:rPr lang="en-US" dirty="0" smtClean="0"/>
              <a:t> </a:t>
            </a:r>
            <a:r>
              <a:rPr lang="en-US" dirty="0" err="1" smtClean="0"/>
              <a:t>በደመወዝ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ሽግግር</a:t>
            </a:r>
            <a:r>
              <a:rPr lang="en-US" dirty="0" smtClean="0"/>
              <a:t> </a:t>
            </a:r>
            <a:r>
              <a:rPr lang="en-US" dirty="0" err="1" smtClean="0"/>
              <a:t>የሚያገኘው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መጠን</a:t>
            </a:r>
            <a:r>
              <a:rPr lang="en-US" dirty="0" smtClean="0"/>
              <a:t> </a:t>
            </a:r>
            <a:r>
              <a:rPr lang="en-US" dirty="0" err="1" smtClean="0"/>
              <a:t>ለሶስት</a:t>
            </a:r>
            <a:r>
              <a:rPr lang="en-US" dirty="0" smtClean="0"/>
              <a:t> </a:t>
            </a:r>
            <a:r>
              <a:rPr lang="en-US" dirty="0" err="1" smtClean="0"/>
              <a:t>ተካፍሎ</a:t>
            </a:r>
            <a:r>
              <a:rPr lang="en-US" dirty="0" smtClean="0"/>
              <a:t> </a:t>
            </a:r>
            <a:r>
              <a:rPr lang="en-US" dirty="0" err="1" smtClean="0"/>
              <a:t>የመሸጋገሪያ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እንዲከፈለው</a:t>
            </a:r>
            <a:r>
              <a:rPr lang="en-US" dirty="0" smtClean="0"/>
              <a:t> </a:t>
            </a:r>
            <a:r>
              <a:rPr lang="en-US" dirty="0" err="1" smtClean="0"/>
              <a:t>የተደረገ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ከደመወዙ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ታክስ</a:t>
            </a:r>
            <a:r>
              <a:rPr lang="en-US" dirty="0" smtClean="0"/>
              <a:t> </a:t>
            </a:r>
            <a:r>
              <a:rPr lang="en-US" dirty="0" err="1" smtClean="0"/>
              <a:t>የሚቀነሰው</a:t>
            </a:r>
            <a:r>
              <a:rPr lang="en-US" dirty="0" smtClean="0"/>
              <a:t> </a:t>
            </a:r>
            <a:r>
              <a:rPr lang="en-US" dirty="0" err="1" smtClean="0"/>
              <a:t>ለበጀት</a:t>
            </a:r>
            <a:r>
              <a:rPr lang="en-US" dirty="0" smtClean="0"/>
              <a:t> </a:t>
            </a:r>
            <a:r>
              <a:rPr lang="en-US" dirty="0" err="1" smtClean="0"/>
              <a:t>ዓመቱ</a:t>
            </a:r>
            <a:r>
              <a:rPr lang="en-US" dirty="0" smtClean="0"/>
              <a:t> </a:t>
            </a:r>
            <a:r>
              <a:rPr lang="en-US" dirty="0" err="1" smtClean="0"/>
              <a:t>ከተፈቀደለት</a:t>
            </a:r>
            <a:r>
              <a:rPr lang="en-US" dirty="0" smtClean="0"/>
              <a:t> </a:t>
            </a:r>
            <a:r>
              <a:rPr lang="en-US" dirty="0" err="1" smtClean="0"/>
              <a:t>የመሸጋገሪያ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ነው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lvl="0" algn="just">
              <a:buNone/>
            </a:pPr>
            <a:r>
              <a:rPr lang="en-US" dirty="0" smtClean="0"/>
              <a:t>26.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(ለ) </a:t>
            </a:r>
            <a:r>
              <a:rPr lang="en-US" dirty="0" err="1" smtClean="0"/>
              <a:t>ቢኖርም</a:t>
            </a:r>
            <a:r>
              <a:rPr lang="en-US" dirty="0" smtClean="0"/>
              <a:t> ከ2012 </a:t>
            </a:r>
            <a:r>
              <a:rPr lang="en-US" dirty="0" err="1" smtClean="0"/>
              <a:t>እስከ</a:t>
            </a:r>
            <a:r>
              <a:rPr lang="en-US" dirty="0" smtClean="0"/>
              <a:t> 2014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ዓመቶች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በጡረታ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ከሚገለሉ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፡-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ከሐምሌ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2011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30 </a:t>
            </a:r>
            <a:r>
              <a:rPr lang="en-US" dirty="0" err="1" smtClean="0"/>
              <a:t>ቀን</a:t>
            </a:r>
            <a:r>
              <a:rPr lang="en-US" dirty="0" smtClean="0"/>
              <a:t> 2014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በጡረታ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የሚለይ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ሲሸጋገር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መሸጋገሪያውን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በአንቀጽ</a:t>
            </a:r>
            <a:r>
              <a:rPr lang="en-US" dirty="0" smtClean="0"/>
              <a:t> 26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ሀ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የተደነገገው</a:t>
            </a:r>
            <a:r>
              <a:rPr lang="en-US" dirty="0" smtClean="0"/>
              <a:t>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ከሐምሌ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2012 ዓ/ም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30 </a:t>
            </a:r>
            <a:r>
              <a:rPr lang="en-US" dirty="0" err="1" smtClean="0"/>
              <a:t>ቀን</a:t>
            </a:r>
            <a:r>
              <a:rPr lang="en-US" dirty="0" smtClean="0"/>
              <a:t> 2015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በጡረታ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የሚለይ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ጡረታ</a:t>
            </a:r>
            <a:r>
              <a:rPr lang="en-US" dirty="0" smtClean="0"/>
              <a:t> </a:t>
            </a:r>
            <a:r>
              <a:rPr lang="en-US" dirty="0" err="1" smtClean="0"/>
              <a:t>ለመውጣት</a:t>
            </a:r>
            <a:r>
              <a:rPr lang="en-US" dirty="0" smtClean="0"/>
              <a:t> የ36 </a:t>
            </a:r>
            <a:r>
              <a:rPr lang="en-US" dirty="0" err="1" smtClean="0"/>
              <a:t>ወራት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ከሚቀርበት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ለተመደበበት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የተወሰነውን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መሸጋገሪያውን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ሐ)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26 (ሀ) </a:t>
            </a:r>
            <a:r>
              <a:rPr lang="en-US" dirty="0" err="1" smtClean="0"/>
              <a:t>እና</a:t>
            </a:r>
            <a:r>
              <a:rPr lang="en-US" dirty="0" smtClean="0"/>
              <a:t> (ለ) </a:t>
            </a:r>
            <a:r>
              <a:rPr lang="en-US" dirty="0" err="1" smtClean="0"/>
              <a:t>የተመለከተው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ዕድሜው</a:t>
            </a:r>
            <a:r>
              <a:rPr lang="en-US" dirty="0" smtClean="0"/>
              <a:t> 60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ሳይሞላው</a:t>
            </a:r>
            <a:r>
              <a:rPr lang="en-US" dirty="0" smtClean="0"/>
              <a:t> </a:t>
            </a:r>
            <a:r>
              <a:rPr lang="en-US" dirty="0" err="1" smtClean="0"/>
              <a:t>በፈቃዱ</a:t>
            </a:r>
            <a:r>
              <a:rPr lang="en-US" dirty="0" smtClean="0"/>
              <a:t> </a:t>
            </a:r>
            <a:r>
              <a:rPr lang="en-US" dirty="0" err="1" smtClean="0"/>
              <a:t>በጡረታ</a:t>
            </a:r>
            <a:r>
              <a:rPr lang="en-US" dirty="0" smtClean="0"/>
              <a:t> </a:t>
            </a:r>
            <a:r>
              <a:rPr lang="en-US" dirty="0" err="1" smtClean="0"/>
              <a:t>ከሥራ</a:t>
            </a:r>
            <a:r>
              <a:rPr lang="en-US" dirty="0" smtClean="0"/>
              <a:t> </a:t>
            </a:r>
            <a:r>
              <a:rPr lang="en-US" dirty="0" err="1" smtClean="0"/>
              <a:t>የሚለይ</a:t>
            </a:r>
            <a:r>
              <a:rPr lang="en-US" dirty="0" smtClean="0"/>
              <a:t> </a:t>
            </a:r>
            <a:r>
              <a:rPr lang="en-US" dirty="0" err="1" smtClean="0"/>
              <a:t>ሠራተኛን</a:t>
            </a:r>
            <a:r>
              <a:rPr lang="en-US" dirty="0" smtClean="0"/>
              <a:t> </a:t>
            </a:r>
            <a:r>
              <a:rPr lang="en-US" dirty="0" err="1" smtClean="0"/>
              <a:t>አይመለከትም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በነባሩ</a:t>
            </a:r>
            <a:r>
              <a:rPr lang="en-US" dirty="0" smtClean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የሚታዩ</a:t>
            </a:r>
            <a:r>
              <a:rPr lang="en-US" dirty="0"/>
              <a:t> </a:t>
            </a:r>
            <a:r>
              <a:rPr lang="en-US" dirty="0" err="1"/>
              <a:t>ችግሮችን</a:t>
            </a:r>
            <a:r>
              <a:rPr lang="en-US" dirty="0"/>
              <a:t> </a:t>
            </a:r>
            <a:r>
              <a:rPr lang="en-US" dirty="0" err="1"/>
              <a:t>በመቅረፍ</a:t>
            </a:r>
            <a:r>
              <a:rPr lang="en-US" dirty="0"/>
              <a:t> </a:t>
            </a:r>
            <a:r>
              <a:rPr lang="en-US" dirty="0" err="1"/>
              <a:t>ትንተናዊ</a:t>
            </a:r>
            <a:r>
              <a:rPr lang="en-US" dirty="0"/>
              <a:t> </a:t>
            </a:r>
            <a:r>
              <a:rPr lang="en-US" dirty="0" err="1"/>
              <a:t>በሆነ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የስራዎችን</a:t>
            </a:r>
            <a:r>
              <a:rPr lang="en-US" dirty="0"/>
              <a:t> </a:t>
            </a:r>
            <a:r>
              <a:rPr lang="en-US" dirty="0" err="1"/>
              <a:t>ሁለንተናዊ</a:t>
            </a:r>
            <a:r>
              <a:rPr lang="en-US" dirty="0"/>
              <a:t> </a:t>
            </a:r>
            <a:r>
              <a:rPr lang="en-US" dirty="0" err="1"/>
              <a:t>ባህሪ</a:t>
            </a:r>
            <a:r>
              <a:rPr lang="en-US" dirty="0"/>
              <a:t> </a:t>
            </a:r>
            <a:r>
              <a:rPr lang="en-US" dirty="0" err="1"/>
              <a:t>የሚያመላክቱ</a:t>
            </a:r>
            <a:r>
              <a:rPr lang="en-US" dirty="0"/>
              <a:t> </a:t>
            </a:r>
            <a:r>
              <a:rPr lang="en-US" dirty="0" err="1"/>
              <a:t>የተላያዩ</a:t>
            </a:r>
            <a:r>
              <a:rPr lang="en-US" dirty="0"/>
              <a:t> </a:t>
            </a:r>
            <a:r>
              <a:rPr lang="en-US" dirty="0" err="1"/>
              <a:t>መስፈርቶችን</a:t>
            </a:r>
            <a:r>
              <a:rPr lang="en-US" dirty="0"/>
              <a:t> </a:t>
            </a:r>
            <a:r>
              <a:rPr lang="en-US" dirty="0" err="1"/>
              <a:t>በመጠቀም</a:t>
            </a:r>
            <a:r>
              <a:rPr lang="en-US" dirty="0"/>
              <a:t> </a:t>
            </a:r>
            <a:r>
              <a:rPr lang="en-US" dirty="0" err="1"/>
              <a:t>ስራዎችን</a:t>
            </a:r>
            <a:r>
              <a:rPr lang="en-US" dirty="0"/>
              <a:t> </a:t>
            </a:r>
            <a:r>
              <a:rPr lang="en-US" dirty="0" err="1"/>
              <a:t>አንጻራዊ</a:t>
            </a:r>
            <a:r>
              <a:rPr lang="en-US" dirty="0"/>
              <a:t> </a:t>
            </a:r>
            <a:r>
              <a:rPr lang="en-US" dirty="0" err="1"/>
              <a:t>ዋጋ</a:t>
            </a:r>
            <a:r>
              <a:rPr lang="en-US" dirty="0"/>
              <a:t> </a:t>
            </a:r>
            <a:r>
              <a:rPr lang="en-US" dirty="0" err="1"/>
              <a:t>ለመወሰን</a:t>
            </a:r>
            <a:r>
              <a:rPr lang="en-US" dirty="0"/>
              <a:t> </a:t>
            </a:r>
            <a:r>
              <a:rPr lang="en-US" dirty="0" err="1"/>
              <a:t>በፌዴራል</a:t>
            </a:r>
            <a:r>
              <a:rPr lang="en-US" dirty="0"/>
              <a:t> </a:t>
            </a:r>
            <a:r>
              <a:rPr lang="en-US" dirty="0" err="1"/>
              <a:t>ሲቪል</a:t>
            </a:r>
            <a:r>
              <a:rPr lang="en-US" dirty="0"/>
              <a:t> </a:t>
            </a:r>
            <a:r>
              <a:rPr lang="en-US" dirty="0" err="1"/>
              <a:t>ሰርቪስ</a:t>
            </a:r>
            <a:r>
              <a:rPr lang="en-US" dirty="0"/>
              <a:t> </a:t>
            </a:r>
            <a:r>
              <a:rPr lang="en-US" dirty="0" err="1"/>
              <a:t>ኮሚሽን</a:t>
            </a:r>
            <a:r>
              <a:rPr lang="en-US" dirty="0"/>
              <a:t>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በኢትዮጵያ</a:t>
            </a:r>
            <a:r>
              <a:rPr lang="en-US" dirty="0"/>
              <a:t> </a:t>
            </a:r>
            <a:r>
              <a:rPr lang="en-US" dirty="0" err="1"/>
              <a:t>ስራ</a:t>
            </a:r>
            <a:r>
              <a:rPr lang="en-US" dirty="0"/>
              <a:t> </a:t>
            </a:r>
            <a:r>
              <a:rPr lang="en-US" dirty="0" err="1"/>
              <a:t>አመራር</a:t>
            </a:r>
            <a:r>
              <a:rPr lang="en-US" dirty="0"/>
              <a:t> </a:t>
            </a:r>
            <a:r>
              <a:rPr lang="en-US" dirty="0" err="1"/>
              <a:t>ኢንስቲትዩት</a:t>
            </a:r>
            <a:r>
              <a:rPr lang="en-US" dirty="0"/>
              <a:t> </a:t>
            </a:r>
            <a:r>
              <a:rPr lang="en-US" dirty="0" err="1"/>
              <a:t>አስተባባሪነት</a:t>
            </a:r>
            <a:r>
              <a:rPr lang="en-US" dirty="0"/>
              <a:t> </a:t>
            </a:r>
            <a:r>
              <a:rPr lang="en-US" dirty="0" err="1"/>
              <a:t>ከፌዴራልና</a:t>
            </a:r>
            <a:r>
              <a:rPr lang="en-US" dirty="0"/>
              <a:t> </a:t>
            </a:r>
            <a:r>
              <a:rPr lang="en-US" dirty="0" err="1"/>
              <a:t>ክልሎች</a:t>
            </a:r>
            <a:r>
              <a:rPr lang="en-US" dirty="0"/>
              <a:t> </a:t>
            </a:r>
            <a:r>
              <a:rPr lang="en-US" dirty="0" err="1"/>
              <a:t>ከተውጣጡ</a:t>
            </a:r>
            <a:r>
              <a:rPr lang="en-US" dirty="0"/>
              <a:t> </a:t>
            </a:r>
            <a:r>
              <a:rPr lang="en-US" dirty="0" err="1"/>
              <a:t>ባለሙያዎች</a:t>
            </a:r>
            <a:r>
              <a:rPr lang="en-US" dirty="0"/>
              <a:t> </a:t>
            </a:r>
            <a:r>
              <a:rPr lang="en-US" dirty="0" err="1"/>
              <a:t>ዝርዝር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በማካሄድ</a:t>
            </a:r>
            <a:r>
              <a:rPr lang="en-US" dirty="0"/>
              <a:t> </a:t>
            </a:r>
            <a:r>
              <a:rPr lang="en-US" dirty="0" err="1"/>
              <a:t>በአለም</a:t>
            </a:r>
            <a:r>
              <a:rPr lang="en-US" dirty="0"/>
              <a:t> </a:t>
            </a:r>
            <a:r>
              <a:rPr lang="en-US" dirty="0" err="1"/>
              <a:t>አቀፍ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በስፋት</a:t>
            </a:r>
            <a:r>
              <a:rPr lang="en-US" dirty="0"/>
              <a:t> </a:t>
            </a:r>
            <a:r>
              <a:rPr lang="en-US" dirty="0" err="1"/>
              <a:t>ከሚታወቁትና</a:t>
            </a:r>
            <a:r>
              <a:rPr lang="en-US" dirty="0"/>
              <a:t> </a:t>
            </a:r>
            <a:r>
              <a:rPr lang="en-US" dirty="0" err="1"/>
              <a:t>በስራ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ካሉት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ዘዴዎች</a:t>
            </a:r>
            <a:r>
              <a:rPr lang="en-US" dirty="0"/>
              <a:t> </a:t>
            </a:r>
            <a:r>
              <a:rPr lang="en-US" dirty="0" err="1"/>
              <a:t>ውስጥ</a:t>
            </a:r>
            <a:r>
              <a:rPr lang="en-US" dirty="0"/>
              <a:t> </a:t>
            </a:r>
            <a:r>
              <a:rPr lang="en-US" dirty="0" err="1"/>
              <a:t>በአደጉት</a:t>
            </a:r>
            <a:r>
              <a:rPr lang="en-US" dirty="0"/>
              <a:t> </a:t>
            </a:r>
            <a:r>
              <a:rPr lang="en-US" dirty="0" err="1"/>
              <a:t>ሀገሮችና</a:t>
            </a:r>
            <a:r>
              <a:rPr lang="en-US" dirty="0"/>
              <a:t> </a:t>
            </a:r>
            <a:r>
              <a:rPr lang="en-US" dirty="0" err="1"/>
              <a:t>በተለይም</a:t>
            </a:r>
            <a:r>
              <a:rPr lang="en-US" dirty="0"/>
              <a:t> </a:t>
            </a:r>
            <a:r>
              <a:rPr lang="en-US" dirty="0" err="1"/>
              <a:t>የልማታዊ</a:t>
            </a:r>
            <a:r>
              <a:rPr lang="en-US" dirty="0"/>
              <a:t> </a:t>
            </a:r>
            <a:r>
              <a:rPr lang="en-US" dirty="0" err="1"/>
              <a:t>መንግስት</a:t>
            </a:r>
            <a:r>
              <a:rPr lang="en-US" dirty="0"/>
              <a:t> </a:t>
            </a:r>
            <a:r>
              <a:rPr lang="en-US" dirty="0" err="1"/>
              <a:t>ፍልስፍናን</a:t>
            </a:r>
            <a:r>
              <a:rPr lang="en-US" dirty="0"/>
              <a:t> </a:t>
            </a:r>
            <a:r>
              <a:rPr lang="en-US" dirty="0" err="1"/>
              <a:t>ከሚከተሉ</a:t>
            </a:r>
            <a:r>
              <a:rPr lang="en-US" dirty="0"/>
              <a:t> </a:t>
            </a:r>
            <a:r>
              <a:rPr lang="en-US" dirty="0" err="1"/>
              <a:t>ሀገሮች</a:t>
            </a:r>
            <a:r>
              <a:rPr lang="en-US" dirty="0"/>
              <a:t> </a:t>
            </a:r>
            <a:r>
              <a:rPr lang="en-US" dirty="0" err="1"/>
              <a:t>በጥቅም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የዋለው</a:t>
            </a:r>
            <a:r>
              <a:rPr lang="en-US" dirty="0"/>
              <a:t> </a:t>
            </a:r>
            <a:r>
              <a:rPr lang="en-US" dirty="0" err="1"/>
              <a:t>የነጥብ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/Point Rating Method/ </a:t>
            </a:r>
            <a:r>
              <a:rPr lang="en-US" dirty="0" err="1"/>
              <a:t>በመባል</a:t>
            </a:r>
            <a:r>
              <a:rPr lang="en-US" dirty="0"/>
              <a:t> </a:t>
            </a:r>
            <a:r>
              <a:rPr lang="en-US" dirty="0" err="1"/>
              <a:t>የሚታወቀዉ</a:t>
            </a:r>
            <a:r>
              <a:rPr lang="en-US" dirty="0"/>
              <a:t> </a:t>
            </a:r>
            <a:r>
              <a:rPr lang="en-US" dirty="0" err="1"/>
              <a:t>የምዘና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ተመርጦ</a:t>
            </a:r>
            <a:r>
              <a:rPr lang="en-US" dirty="0"/>
              <a:t> </a:t>
            </a:r>
            <a:r>
              <a:rPr lang="en-US" dirty="0" err="1"/>
              <a:t>በሀገሪቱ</a:t>
            </a:r>
            <a:r>
              <a:rPr lang="en-US" dirty="0"/>
              <a:t> </a:t>
            </a:r>
            <a:r>
              <a:rPr lang="en-US" dirty="0" err="1"/>
              <a:t>ያሉ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መደቦችን</a:t>
            </a:r>
            <a:r>
              <a:rPr lang="en-US" dirty="0"/>
              <a:t> </a:t>
            </a:r>
            <a:r>
              <a:rPr lang="en-US" dirty="0" err="1"/>
              <a:t>የመመዘን</a:t>
            </a:r>
            <a:r>
              <a:rPr lang="en-US" dirty="0"/>
              <a:t> </a:t>
            </a:r>
            <a:r>
              <a:rPr lang="en-US" dirty="0" err="1"/>
              <a:t>ስራ</a:t>
            </a:r>
            <a:r>
              <a:rPr lang="en-US" dirty="0"/>
              <a:t> </a:t>
            </a:r>
            <a:r>
              <a:rPr lang="en-US" dirty="0" err="1"/>
              <a:t>ተከናውኗል</a:t>
            </a:r>
            <a:r>
              <a:rPr lang="en-US" dirty="0"/>
              <a:t>፡፡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 algn="ctr">
              <a:buNone/>
            </a:pPr>
            <a:r>
              <a:rPr lang="en-US" b="1" dirty="0" smtClean="0"/>
              <a:t>9. </a:t>
            </a:r>
            <a:r>
              <a:rPr lang="en-US" b="1" u="heavy" dirty="0" err="1" smtClean="0"/>
              <a:t>የደረጃ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ዕድገት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የሚያገኙ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ሠራተኞችን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እና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አዲስ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ተቀጣሪን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በሚመለከት</a:t>
            </a:r>
            <a:r>
              <a:rPr lang="en-US" b="1" dirty="0" smtClean="0"/>
              <a:t>፡-</a:t>
            </a:r>
            <a:endParaRPr lang="en-US" dirty="0" smtClean="0"/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የነጥብ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ምዘና</a:t>
            </a:r>
            <a:r>
              <a:rPr lang="en-US" dirty="0" smtClean="0"/>
              <a:t> </a:t>
            </a:r>
            <a:r>
              <a:rPr lang="en-US" dirty="0" err="1" smtClean="0"/>
              <a:t>ሥርዓት</a:t>
            </a:r>
            <a:r>
              <a:rPr lang="en-US" dirty="0" smtClean="0"/>
              <a:t> </a:t>
            </a:r>
            <a:r>
              <a:rPr lang="en-US" dirty="0" err="1" smtClean="0"/>
              <a:t>ከክፍያ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ከተሳሰረ</a:t>
            </a:r>
            <a:r>
              <a:rPr lang="en-US" dirty="0" smtClean="0"/>
              <a:t> </a:t>
            </a:r>
            <a:r>
              <a:rPr lang="en-US" dirty="0" err="1" smtClean="0"/>
              <a:t>በኋላ</a:t>
            </a:r>
            <a:r>
              <a:rPr lang="en-US" dirty="0" smtClean="0"/>
              <a:t> </a:t>
            </a:r>
            <a:r>
              <a:rPr lang="en-US" dirty="0" err="1" smtClean="0"/>
              <a:t>በቀጣይ</a:t>
            </a:r>
            <a:r>
              <a:rPr lang="en-US" dirty="0" smtClean="0"/>
              <a:t> </a:t>
            </a:r>
            <a:r>
              <a:rPr lang="en-US" dirty="0" err="1" smtClean="0"/>
              <a:t>ሙሉ</a:t>
            </a:r>
            <a:r>
              <a:rPr lang="en-US" dirty="0" smtClean="0"/>
              <a:t> </a:t>
            </a:r>
            <a:r>
              <a:rPr lang="en-US" dirty="0" err="1" smtClean="0"/>
              <a:t>ክፍያውን</a:t>
            </a:r>
            <a:r>
              <a:rPr lang="en-US" dirty="0" smtClean="0"/>
              <a:t> </a:t>
            </a:r>
            <a:r>
              <a:rPr lang="en-US" dirty="0" err="1" smtClean="0"/>
              <a:t>በሶስት</a:t>
            </a:r>
            <a:r>
              <a:rPr lang="en-US" dirty="0" smtClean="0"/>
              <a:t> </a:t>
            </a:r>
            <a:r>
              <a:rPr lang="en-US" dirty="0" err="1" smtClean="0"/>
              <a:t>እኩል</a:t>
            </a:r>
            <a:r>
              <a:rPr lang="en-US" dirty="0" smtClean="0"/>
              <a:t> </a:t>
            </a:r>
            <a:r>
              <a:rPr lang="en-US" dirty="0" err="1" smtClean="0"/>
              <a:t>መጠን</a:t>
            </a:r>
            <a:r>
              <a:rPr lang="en-US" dirty="0" smtClean="0"/>
              <a:t> </a:t>
            </a:r>
            <a:r>
              <a:rPr lang="en-US" dirty="0" err="1" smtClean="0"/>
              <a:t>እንዲከፈለው</a:t>
            </a:r>
            <a:r>
              <a:rPr lang="en-US" dirty="0" smtClean="0"/>
              <a:t> </a:t>
            </a:r>
            <a:r>
              <a:rPr lang="en-US" dirty="0" err="1" smtClean="0"/>
              <a:t>የተደረገ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በያዘው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ሌላ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በቅጥር</a:t>
            </a:r>
            <a:r>
              <a:rPr lang="en-US" dirty="0" smtClean="0"/>
              <a:t> </a:t>
            </a:r>
            <a:r>
              <a:rPr lang="en-US" dirty="0" err="1" smtClean="0"/>
              <a:t>በአዲሱ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ሲመደብ</a:t>
            </a:r>
            <a:r>
              <a:rPr lang="en-US" dirty="0" smtClean="0"/>
              <a:t>፣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ስኬሉ</a:t>
            </a:r>
            <a:r>
              <a:rPr lang="en-US" dirty="0" smtClean="0"/>
              <a:t> </a:t>
            </a:r>
            <a:r>
              <a:rPr lang="en-US" dirty="0" err="1" smtClean="0"/>
              <a:t>ማስተካከያው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በደረጃ</a:t>
            </a:r>
            <a:r>
              <a:rPr lang="en-US" dirty="0" smtClean="0"/>
              <a:t> </a:t>
            </a:r>
            <a:r>
              <a:rPr lang="en-US" dirty="0" err="1" smtClean="0"/>
              <a:t>እንዲከፈላቸው</a:t>
            </a:r>
            <a:r>
              <a:rPr lang="en-US" dirty="0" smtClean="0"/>
              <a:t> </a:t>
            </a:r>
            <a:r>
              <a:rPr lang="en-US" dirty="0" err="1" smtClean="0"/>
              <a:t>ከተደረጉ</a:t>
            </a:r>
            <a:r>
              <a:rPr lang="en-US" dirty="0" smtClean="0"/>
              <a:t> </a:t>
            </a:r>
            <a:r>
              <a:rPr lang="en-US" dirty="0" err="1" smtClean="0"/>
              <a:t>ሌሎች</a:t>
            </a:r>
            <a:r>
              <a:rPr lang="en-US" dirty="0" smtClean="0"/>
              <a:t> </a:t>
            </a:r>
            <a:r>
              <a:rPr lang="en-US" dirty="0" err="1" smtClean="0"/>
              <a:t>ነባር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የክፍያ</a:t>
            </a:r>
            <a:r>
              <a:rPr lang="en-US" dirty="0" smtClean="0"/>
              <a:t> </a:t>
            </a:r>
            <a:r>
              <a:rPr lang="en-US" dirty="0" err="1" smtClean="0"/>
              <a:t>መጠን</a:t>
            </a:r>
            <a:r>
              <a:rPr lang="en-US" dirty="0" smtClean="0"/>
              <a:t> </a:t>
            </a:r>
            <a:r>
              <a:rPr lang="en-US" dirty="0" err="1" smtClean="0"/>
              <a:t>መብለጥ</a:t>
            </a:r>
            <a:r>
              <a:rPr lang="en-US" dirty="0" smtClean="0"/>
              <a:t> </a:t>
            </a:r>
            <a:r>
              <a:rPr lang="en-US" dirty="0" err="1" smtClean="0"/>
              <a:t>ስለሌለበት</a:t>
            </a:r>
            <a:r>
              <a:rPr lang="en-US" dirty="0" smtClean="0"/>
              <a:t>፡</a:t>
            </a:r>
            <a:r>
              <a:rPr lang="en-US" b="1" dirty="0" smtClean="0"/>
              <a:t>-</a:t>
            </a:r>
            <a:endParaRPr lang="en-US" dirty="0" smtClean="0"/>
          </a:p>
          <a:p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en-US" b="1" dirty="0" smtClean="0"/>
              <a:t>1. </a:t>
            </a:r>
            <a:r>
              <a:rPr lang="en-US" b="1" u="heavy" dirty="0" err="1" smtClean="0"/>
              <a:t>የደረጃ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ዕድገት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የሚያገኙ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ሠራተኞችን</a:t>
            </a:r>
            <a:r>
              <a:rPr lang="en-US" b="1" u="heavy" dirty="0" smtClean="0"/>
              <a:t> </a:t>
            </a:r>
            <a:r>
              <a:rPr lang="en-US" b="1" u="heavy" dirty="0" err="1" smtClean="0"/>
              <a:t>በሚመለከት</a:t>
            </a:r>
            <a:r>
              <a:rPr lang="en-US" b="1" dirty="0" smtClean="0"/>
              <a:t>፡-</a:t>
            </a:r>
            <a:endParaRPr lang="en-US" dirty="0" smtClean="0"/>
          </a:p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መሸጋገሪያ</a:t>
            </a:r>
            <a:r>
              <a:rPr lang="en-US" dirty="0" smtClean="0"/>
              <a:t> </a:t>
            </a:r>
            <a:r>
              <a:rPr lang="en-US" dirty="0" err="1" smtClean="0"/>
              <a:t>አፈጻጸም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ከጸደቀበት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ቀጥሎ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ካገኙ</a:t>
            </a:r>
            <a:r>
              <a:rPr lang="en-US" dirty="0" smtClean="0"/>
              <a:t> </a:t>
            </a:r>
            <a:r>
              <a:rPr lang="en-US" dirty="0" err="1" smtClean="0"/>
              <a:t>ሠራተኞች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በደረጃ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ስም</a:t>
            </a:r>
            <a:r>
              <a:rPr lang="en-US" dirty="0" smtClean="0"/>
              <a:t> </a:t>
            </a:r>
            <a:r>
              <a:rPr lang="en-US" dirty="0" err="1" smtClean="0"/>
              <a:t>ያገኘው</a:t>
            </a:r>
            <a:r>
              <a:rPr lang="en-US" dirty="0" smtClean="0"/>
              <a:t> </a:t>
            </a:r>
            <a:r>
              <a:rPr lang="en-US" dirty="0" err="1" smtClean="0"/>
              <a:t>የገንዘብ</a:t>
            </a:r>
            <a:r>
              <a:rPr lang="en-US" dirty="0" smtClean="0"/>
              <a:t> </a:t>
            </a:r>
            <a:r>
              <a:rPr lang="en-US" dirty="0" err="1" smtClean="0"/>
              <a:t>መጠን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1000 </a:t>
            </a:r>
            <a:r>
              <a:rPr lang="en-US" dirty="0" err="1" smtClean="0"/>
              <a:t>ከሆነ</a:t>
            </a:r>
            <a:r>
              <a:rPr lang="en-US" dirty="0" smtClean="0"/>
              <a:t> </a:t>
            </a:r>
            <a:r>
              <a:rPr lang="en-US" dirty="0" err="1" smtClean="0"/>
              <a:t>ሠራተኛው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ካገኘበት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ይከፈለዋል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ከብር</a:t>
            </a:r>
            <a:r>
              <a:rPr lang="en-US" dirty="0" smtClean="0"/>
              <a:t> 1000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በ2012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ካገኘ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ለሶስት</a:t>
            </a:r>
            <a:r>
              <a:rPr lang="en-US" dirty="0" smtClean="0"/>
              <a:t> </a:t>
            </a:r>
            <a:r>
              <a:rPr lang="en-US" dirty="0" err="1" smtClean="0"/>
              <a:t>በማካፈል</a:t>
            </a:r>
            <a:r>
              <a:rPr lang="en-US" dirty="0" smtClean="0"/>
              <a:t> </a:t>
            </a:r>
            <a:r>
              <a:rPr lang="en-US" dirty="0" err="1" smtClean="0"/>
              <a:t>ውጤቱን</a:t>
            </a:r>
            <a:r>
              <a:rPr lang="en-US" dirty="0" smtClean="0"/>
              <a:t> </a:t>
            </a:r>
            <a:r>
              <a:rPr lang="en-US" dirty="0" err="1" smtClean="0"/>
              <a:t>እየተከፈለው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የወር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፡-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err="1" smtClean="0"/>
              <a:t>ካደገበት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baseline="30000" dirty="0" smtClean="0"/>
              <a:t>1/3</a:t>
            </a:r>
            <a:r>
              <a:rPr lang="en-US" dirty="0" smtClean="0"/>
              <a:t>ኛ፣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Font typeface="Wingdings" pitchFamily="2" charset="2"/>
              <a:buChar char="Ø"/>
            </a:pPr>
            <a:r>
              <a:rPr lang="en-US" dirty="0" err="1" smtClean="0"/>
              <a:t>ከሀምሌ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ሁለተኛውን</a:t>
            </a:r>
            <a:r>
              <a:rPr lang="en-US" dirty="0" smtClean="0"/>
              <a:t> 1/3ኛ </a:t>
            </a:r>
            <a:r>
              <a:rPr lang="en-US" dirty="0" err="1" smtClean="0"/>
              <a:t>እና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 </a:t>
            </a:r>
          </a:p>
          <a:p>
            <a:pPr lvl="0">
              <a:buFont typeface="Wingdings" pitchFamily="2" charset="2"/>
              <a:buChar char="Ø"/>
            </a:pPr>
            <a:r>
              <a:rPr lang="en-US" dirty="0" err="1" smtClean="0"/>
              <a:t>ከሀምሌ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የመጨረሻውን</a:t>
            </a:r>
            <a:r>
              <a:rPr lang="en-US" dirty="0" smtClean="0"/>
              <a:t> 1/3ኛ፣ 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ማስተካከያ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እንደሁኔታው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እንዲያርፍ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57451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ሐ) </a:t>
            </a:r>
            <a:r>
              <a:rPr lang="en-US" dirty="0" err="1" smtClean="0"/>
              <a:t>ከብር</a:t>
            </a:r>
            <a:r>
              <a:rPr lang="en-US" dirty="0" smtClean="0"/>
              <a:t> 1000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በ2013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ካገኘ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ለሁለት</a:t>
            </a:r>
            <a:r>
              <a:rPr lang="en-US" dirty="0" smtClean="0"/>
              <a:t> </a:t>
            </a:r>
            <a:r>
              <a:rPr lang="en-US" dirty="0" err="1" smtClean="0"/>
              <a:t>በማካፈል</a:t>
            </a:r>
            <a:r>
              <a:rPr lang="en-US" dirty="0" smtClean="0"/>
              <a:t> </a:t>
            </a:r>
            <a:r>
              <a:rPr lang="en-US" dirty="0" err="1" smtClean="0"/>
              <a:t>ወጤቱን</a:t>
            </a:r>
            <a:r>
              <a:rPr lang="en-US" dirty="0" smtClean="0"/>
              <a:t> </a:t>
            </a:r>
            <a:r>
              <a:rPr lang="en-US" dirty="0" err="1" smtClean="0"/>
              <a:t>እየተከፈለው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የወር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err="1" smtClean="0"/>
              <a:t>ካደገበት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½ኛ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እድገት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እና</a:t>
            </a:r>
            <a:endParaRPr lang="en-US" dirty="0" smtClean="0"/>
          </a:p>
          <a:p>
            <a:pPr lvl="0" algn="just">
              <a:buFont typeface="Wingdings" pitchFamily="2" charset="2"/>
              <a:buChar char="Ø"/>
            </a:pPr>
            <a:r>
              <a:rPr lang="en-US" dirty="0" err="1" smtClean="0"/>
              <a:t>ከሀምሌ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የመጨረሻውን</a:t>
            </a:r>
            <a:r>
              <a:rPr lang="en-US" dirty="0" smtClean="0"/>
              <a:t> ½ኛ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፣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ወደ</a:t>
            </a:r>
            <a:r>
              <a:rPr lang="en-US" dirty="0" smtClean="0"/>
              <a:t> </a:t>
            </a:r>
            <a:r>
              <a:rPr lang="en-US" dirty="0" err="1" smtClean="0"/>
              <a:t>ተመደበበት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እንዲያርፍ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መ)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</a:t>
            </a:r>
            <a:r>
              <a:rPr lang="en-US" dirty="0" err="1" smtClean="0"/>
              <a:t>ዕድገት</a:t>
            </a:r>
            <a:r>
              <a:rPr lang="en-US" dirty="0" smtClean="0"/>
              <a:t> </a:t>
            </a:r>
            <a:r>
              <a:rPr lang="en-US" dirty="0" err="1" smtClean="0"/>
              <a:t>የሚያገኝ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ለሚያድግበት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የተወሰነውን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ወይም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ካደገበት</a:t>
            </a:r>
            <a:r>
              <a:rPr lang="en-US" dirty="0" smtClean="0"/>
              <a:t> </a:t>
            </a:r>
            <a:r>
              <a:rPr lang="en-US" dirty="0" err="1" smtClean="0"/>
              <a:t>ወር</a:t>
            </a:r>
            <a:r>
              <a:rPr lang="en-US" dirty="0" smtClean="0"/>
              <a:t> </a:t>
            </a:r>
            <a:r>
              <a:rPr lang="en-US" dirty="0" err="1" smtClean="0"/>
              <a:t>መጀመሪያ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ይከፈለዋል</a:t>
            </a:r>
            <a:r>
              <a:rPr lang="en-US" dirty="0" smtClean="0"/>
              <a:t>፡፡</a:t>
            </a:r>
          </a:p>
          <a:p>
            <a:pPr>
              <a:buNone/>
            </a:pPr>
            <a:r>
              <a:rPr lang="en-US" b="1" dirty="0" smtClean="0"/>
              <a:t> 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2. </a:t>
            </a:r>
            <a:r>
              <a:rPr lang="en-US" b="1" u="heavy" dirty="0" err="1" smtClean="0">
                <a:solidFill>
                  <a:srgbClr val="00B050"/>
                </a:solidFill>
              </a:rPr>
              <a:t>አዲስ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ተቀጣሪን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በሚመለከት</a:t>
            </a:r>
            <a:r>
              <a:rPr lang="en-US" b="1" dirty="0" smtClean="0">
                <a:solidFill>
                  <a:srgbClr val="00B050"/>
                </a:solidFill>
              </a:rPr>
              <a:t>፡-</a:t>
            </a:r>
            <a:r>
              <a:rPr lang="en-US" dirty="0" smtClean="0">
                <a:solidFill>
                  <a:srgbClr val="00B050"/>
                </a:solidFill>
              </a:rPr>
              <a:t/>
            </a:r>
            <a:br>
              <a:rPr lang="en-US" dirty="0" smtClean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7 </a:t>
            </a:r>
            <a:r>
              <a:rPr lang="en-US" dirty="0" err="1" smtClean="0"/>
              <a:t>ንዑስ</a:t>
            </a:r>
            <a:r>
              <a:rPr lang="en-US" dirty="0" smtClean="0"/>
              <a:t> </a:t>
            </a:r>
            <a:r>
              <a:rPr lang="en-US" dirty="0" err="1" smtClean="0"/>
              <a:t>አንቀጽ</a:t>
            </a:r>
            <a:r>
              <a:rPr lang="en-US" dirty="0" smtClean="0"/>
              <a:t> 3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የተደነገገው</a:t>
            </a:r>
            <a:r>
              <a:rPr lang="en-US" dirty="0" smtClean="0"/>
              <a:t>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ከፀደቀበት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ማግስት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30 </a:t>
            </a:r>
            <a:r>
              <a:rPr lang="en-US" dirty="0" err="1" smtClean="0"/>
              <a:t>ቀን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ጊዜ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ሀ) </a:t>
            </a:r>
            <a:r>
              <a:rPr lang="en-US" dirty="0" err="1" smtClean="0"/>
              <a:t>ከደረጃ</a:t>
            </a:r>
            <a:r>
              <a:rPr lang="en-US" dirty="0" smtClean="0"/>
              <a:t> I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VII </a:t>
            </a:r>
            <a:r>
              <a:rPr lang="en-US" dirty="0" err="1" smtClean="0"/>
              <a:t>ባሉ</a:t>
            </a:r>
            <a:r>
              <a:rPr lang="en-US" dirty="0" smtClean="0"/>
              <a:t> </a:t>
            </a:r>
            <a:r>
              <a:rPr lang="en-US" dirty="0" err="1" smtClean="0"/>
              <a:t>ደረጃዎች</a:t>
            </a:r>
            <a:r>
              <a:rPr lang="en-US" dirty="0" smtClean="0"/>
              <a:t> </a:t>
            </a:r>
            <a:r>
              <a:rPr lang="en-US" dirty="0" err="1" smtClean="0"/>
              <a:t>የተቀጠረ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የተቀጠረበትን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፣</a:t>
            </a: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>
              <a:buNone/>
            </a:pPr>
            <a:endParaRPr lang="en-US" dirty="0" smtClean="0"/>
          </a:p>
          <a:p>
            <a:pPr algn="just">
              <a:buNone/>
            </a:pPr>
            <a:r>
              <a:rPr lang="en-US" dirty="0" smtClean="0"/>
              <a:t>ለ) </a:t>
            </a:r>
            <a:r>
              <a:rPr lang="en-US" dirty="0" err="1" smtClean="0"/>
              <a:t>ከደረጃ</a:t>
            </a:r>
            <a:r>
              <a:rPr lang="en-US" dirty="0" smtClean="0"/>
              <a:t> VII </a:t>
            </a:r>
            <a:r>
              <a:rPr lang="en-US" dirty="0" err="1" smtClean="0"/>
              <a:t>በላይ</a:t>
            </a:r>
            <a:r>
              <a:rPr lang="en-US" dirty="0" smtClean="0"/>
              <a:t> </a:t>
            </a:r>
            <a:r>
              <a:rPr lang="en-US" dirty="0" err="1" smtClean="0"/>
              <a:t>ባሉ</a:t>
            </a:r>
            <a:r>
              <a:rPr lang="en-US" dirty="0" smtClean="0"/>
              <a:t> </a:t>
            </a:r>
            <a:r>
              <a:rPr lang="en-US" dirty="0" err="1" smtClean="0"/>
              <a:t>ደረጃዎች</a:t>
            </a:r>
            <a:r>
              <a:rPr lang="en-US" dirty="0" smtClean="0"/>
              <a:t> </a:t>
            </a:r>
            <a:r>
              <a:rPr lang="en-US" dirty="0" err="1" smtClean="0"/>
              <a:t>የሚቀጠር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በተቀጠረበት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ደረጃና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በሚገኝ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መካከል</a:t>
            </a:r>
            <a:r>
              <a:rPr lang="en-US" dirty="0" smtClean="0"/>
              <a:t> </a:t>
            </a:r>
            <a:r>
              <a:rPr lang="en-US" dirty="0" err="1" smtClean="0"/>
              <a:t>ያሉ</a:t>
            </a:r>
            <a:r>
              <a:rPr lang="en-US" dirty="0" smtClean="0"/>
              <a:t> </a:t>
            </a:r>
            <a:r>
              <a:rPr lang="en-US" dirty="0" err="1" smtClean="0"/>
              <a:t>ሶስት</a:t>
            </a:r>
            <a:r>
              <a:rPr lang="en-US" dirty="0" smtClean="0"/>
              <a:t> 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 smtClean="0"/>
              <a:t>ልዩነቶችን</a:t>
            </a:r>
            <a:r>
              <a:rPr lang="en-US" dirty="0" smtClean="0"/>
              <a:t> </a:t>
            </a:r>
            <a:r>
              <a:rPr lang="en-US" dirty="0" err="1" smtClean="0"/>
              <a:t>በየበጀት</a:t>
            </a:r>
            <a:r>
              <a:rPr lang="en-US" dirty="0" smtClean="0"/>
              <a:t> </a:t>
            </a:r>
            <a:r>
              <a:rPr lang="en-US" dirty="0" err="1" smtClean="0"/>
              <a:t>ዓመቱ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የወር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እንዲከፈለው</a:t>
            </a:r>
            <a:r>
              <a:rPr lang="en-US" dirty="0" smtClean="0"/>
              <a:t> </a:t>
            </a:r>
            <a:r>
              <a:rPr lang="en-US" dirty="0" err="1" smtClean="0"/>
              <a:t>በማድረግ</a:t>
            </a:r>
            <a:r>
              <a:rPr lang="en-US" dirty="0" smtClean="0"/>
              <a:t>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የተቀጠረበትን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>
              <a:buNone/>
            </a:pPr>
            <a:endParaRPr lang="en-US" b="1" dirty="0" smtClean="0"/>
          </a:p>
          <a:p>
            <a:pPr algn="just">
              <a:buNone/>
            </a:pPr>
            <a:r>
              <a:rPr lang="en-US" b="1" dirty="0" err="1" smtClean="0"/>
              <a:t>ምሳሌ</a:t>
            </a:r>
            <a:r>
              <a:rPr lang="en-US" b="1" dirty="0" smtClean="0"/>
              <a:t> 1)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XV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10150፣ </a:t>
            </a:r>
            <a:r>
              <a:rPr lang="en-US" dirty="0" err="1" smtClean="0"/>
              <a:t>የደረጃ</a:t>
            </a:r>
            <a:r>
              <a:rPr lang="en-US" dirty="0" smtClean="0"/>
              <a:t> XIV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9056 </a:t>
            </a:r>
            <a:r>
              <a:rPr lang="en-US" dirty="0" err="1" smtClean="0"/>
              <a:t>ቢሆን</a:t>
            </a:r>
            <a:r>
              <a:rPr lang="en-US" dirty="0" smtClean="0"/>
              <a:t>፣  </a:t>
            </a:r>
            <a:r>
              <a:rPr lang="en-US" dirty="0" err="1" smtClean="0"/>
              <a:t>እንዲሁም</a:t>
            </a:r>
            <a:r>
              <a:rPr lang="en-US" dirty="0" smtClean="0"/>
              <a:t> </a:t>
            </a:r>
            <a:r>
              <a:rPr lang="en-US" dirty="0" err="1" smtClean="0"/>
              <a:t>የዚሁ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1ኛ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9420፣ </a:t>
            </a:r>
            <a:r>
              <a:rPr lang="en-US" dirty="0" err="1" smtClean="0"/>
              <a:t>የደረጃው</a:t>
            </a:r>
            <a:r>
              <a:rPr lang="en-US" dirty="0" smtClean="0"/>
              <a:t> የ2ኛ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9785 </a:t>
            </a:r>
            <a:r>
              <a:rPr lang="en-US" dirty="0" err="1" smtClean="0"/>
              <a:t>እና</a:t>
            </a:r>
            <a:r>
              <a:rPr lang="en-US" dirty="0" smtClean="0"/>
              <a:t> የ3ኛው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10150 </a:t>
            </a:r>
            <a:r>
              <a:rPr lang="en-US" dirty="0" err="1" smtClean="0"/>
              <a:t>ቢሆን</a:t>
            </a:r>
            <a:r>
              <a:rPr lang="en-US" dirty="0" smtClean="0"/>
              <a:t> </a:t>
            </a:r>
            <a:r>
              <a:rPr lang="en-US" dirty="0" err="1" smtClean="0"/>
              <a:t>አዲሱ</a:t>
            </a:r>
            <a:r>
              <a:rPr lang="en-US" dirty="0" smtClean="0"/>
              <a:t> </a:t>
            </a:r>
            <a:r>
              <a:rPr lang="en-US" dirty="0" err="1" smtClean="0"/>
              <a:t>የደመወዝ</a:t>
            </a:r>
            <a:r>
              <a:rPr lang="en-US" dirty="0" smtClean="0"/>
              <a:t> </a:t>
            </a:r>
            <a:r>
              <a:rPr lang="en-US" dirty="0" err="1" smtClean="0"/>
              <a:t>ስኬል</a:t>
            </a:r>
            <a:r>
              <a:rPr lang="en-US" dirty="0" smtClean="0"/>
              <a:t> </a:t>
            </a:r>
            <a:r>
              <a:rPr lang="en-US" dirty="0" err="1" smtClean="0"/>
              <a:t>ተግባራዊ</a:t>
            </a:r>
            <a:r>
              <a:rPr lang="en-US" dirty="0" smtClean="0"/>
              <a:t> </a:t>
            </a:r>
            <a:r>
              <a:rPr lang="en-US" dirty="0" err="1" smtClean="0"/>
              <a:t>ከሆነበት</a:t>
            </a:r>
            <a:r>
              <a:rPr lang="en-US" dirty="0" smtClean="0"/>
              <a:t> </a:t>
            </a:r>
            <a:r>
              <a:rPr lang="en-US" dirty="0" err="1" smtClean="0"/>
              <a:t>ቀን</a:t>
            </a:r>
            <a:r>
              <a:rPr lang="en-US" dirty="0" smtClean="0"/>
              <a:t> </a:t>
            </a:r>
            <a:r>
              <a:rPr lang="en-US" dirty="0" err="1" smtClean="0"/>
              <a:t>ማግስት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በደረጃ</a:t>
            </a:r>
            <a:r>
              <a:rPr lang="en-US" dirty="0" smtClean="0"/>
              <a:t> XV </a:t>
            </a:r>
            <a:r>
              <a:rPr lang="en-US" dirty="0" err="1" smtClean="0"/>
              <a:t>የተቀጠረ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እንደተጠበቀ</a:t>
            </a:r>
            <a:r>
              <a:rPr lang="en-US" dirty="0" smtClean="0"/>
              <a:t> </a:t>
            </a:r>
            <a:r>
              <a:rPr lang="en-US" dirty="0" err="1" smtClean="0"/>
              <a:t>ሆኖ</a:t>
            </a:r>
            <a:r>
              <a:rPr lang="en-US" dirty="0" smtClean="0"/>
              <a:t>፡-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lvl="0" algn="just">
              <a:buFont typeface="Wingdings" pitchFamily="2" charset="2"/>
              <a:buChar char="Ø"/>
            </a:pP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በሚገኘው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XIV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/</a:t>
            </a:r>
            <a:r>
              <a:rPr lang="en-US" dirty="0" err="1" smtClean="0"/>
              <a:t>ብር</a:t>
            </a:r>
            <a:r>
              <a:rPr lang="en-US" dirty="0" smtClean="0"/>
              <a:t> 9056/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የደረጃው</a:t>
            </a:r>
            <a:r>
              <a:rPr lang="en-US" dirty="0" smtClean="0"/>
              <a:t> 1ኛ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9420፣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err="1" smtClean="0"/>
              <a:t>በሁለተኛው</a:t>
            </a:r>
            <a:r>
              <a:rPr lang="en-US" dirty="0" smtClean="0"/>
              <a:t>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/</a:t>
            </a:r>
            <a:r>
              <a:rPr lang="en-US" dirty="0" err="1" smtClean="0"/>
              <a:t>ከሀምሌ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/</a:t>
            </a:r>
            <a:r>
              <a:rPr lang="en-US" dirty="0" err="1" smtClean="0"/>
              <a:t>የደረጃ</a:t>
            </a:r>
            <a:r>
              <a:rPr lang="en-US" dirty="0" smtClean="0"/>
              <a:t> XIV 2ኛ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9785/፣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lvl="0" algn="just">
              <a:buFont typeface="Wingdings" pitchFamily="2" charset="2"/>
              <a:buChar char="Ø"/>
            </a:pPr>
            <a:r>
              <a:rPr lang="en-US" dirty="0" err="1" smtClean="0"/>
              <a:t>በሶስተኛው</a:t>
            </a:r>
            <a:r>
              <a:rPr lang="en-US" dirty="0" smtClean="0"/>
              <a:t>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/</a:t>
            </a:r>
            <a:r>
              <a:rPr lang="en-US" dirty="0" err="1" smtClean="0"/>
              <a:t>ከሀምሌ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XV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የሆነውን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10150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    ሐ) 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30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የሚቀጠር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የሚገኝ</a:t>
            </a:r>
            <a:r>
              <a:rPr lang="en-US" dirty="0" smtClean="0"/>
              <a:t> </a:t>
            </a:r>
            <a:r>
              <a:rPr lang="en-US" dirty="0" err="1" smtClean="0"/>
              <a:t>የሶስት</a:t>
            </a:r>
            <a:r>
              <a:rPr lang="en-US" dirty="0" smtClean="0"/>
              <a:t>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የገንዘብ</a:t>
            </a:r>
            <a:r>
              <a:rPr lang="en-US" dirty="0" smtClean="0"/>
              <a:t> </a:t>
            </a:r>
            <a:r>
              <a:rPr lang="en-US" dirty="0" err="1" smtClean="0"/>
              <a:t>መጠንን</a:t>
            </a:r>
            <a:r>
              <a:rPr lang="en-US" dirty="0" smtClean="0"/>
              <a:t> </a:t>
            </a:r>
            <a:r>
              <a:rPr lang="en-US" dirty="0" err="1" smtClean="0"/>
              <a:t>ለሁለት</a:t>
            </a:r>
            <a:r>
              <a:rPr lang="en-US" dirty="0" smtClean="0"/>
              <a:t> </a:t>
            </a:r>
            <a:r>
              <a:rPr lang="en-US" dirty="0" err="1" smtClean="0"/>
              <a:t>በማካፈል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በሚገኝ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በመደመር</a:t>
            </a:r>
            <a:r>
              <a:rPr lang="en-US" dirty="0" smtClean="0"/>
              <a:t> </a:t>
            </a:r>
            <a:r>
              <a:rPr lang="en-US" dirty="0" err="1" smtClean="0"/>
              <a:t>የመጀመሪያው</a:t>
            </a:r>
            <a:r>
              <a:rPr lang="en-US" dirty="0" smtClean="0"/>
              <a:t> </a:t>
            </a:r>
            <a:r>
              <a:rPr lang="en-US" dirty="0" err="1" smtClean="0"/>
              <a:t>ዙር</a:t>
            </a:r>
            <a:r>
              <a:rPr lang="en-US" dirty="0" smtClean="0"/>
              <a:t> </a:t>
            </a:r>
            <a:r>
              <a:rPr lang="en-US" dirty="0" err="1" smtClean="0"/>
              <a:t>ደመወዙ</a:t>
            </a:r>
            <a:r>
              <a:rPr lang="en-US" dirty="0" smtClean="0"/>
              <a:t> </a:t>
            </a:r>
            <a:r>
              <a:rPr lang="en-US" dirty="0" err="1" smtClean="0"/>
              <a:t>በየወሩ</a:t>
            </a:r>
            <a:r>
              <a:rPr lang="en-US" dirty="0" smtClean="0"/>
              <a:t> </a:t>
            </a:r>
            <a:r>
              <a:rPr lang="en-US" dirty="0" err="1" smtClean="0"/>
              <a:t>የሚከፈለው</a:t>
            </a:r>
            <a:r>
              <a:rPr lang="en-US" dirty="0" smtClean="0"/>
              <a:t> </a:t>
            </a:r>
            <a:r>
              <a:rPr lang="en-US" dirty="0" err="1" smtClean="0"/>
              <a:t>ሲሆን</a:t>
            </a:r>
            <a:r>
              <a:rPr lang="en-US" dirty="0" smtClean="0"/>
              <a:t>፣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የቀረውን</a:t>
            </a:r>
            <a:r>
              <a:rPr lang="en-US" dirty="0" smtClean="0"/>
              <a:t> </a:t>
            </a:r>
            <a:r>
              <a:rPr lang="en-US" dirty="0" err="1" smtClean="0"/>
              <a:t>ገንዘብ</a:t>
            </a:r>
            <a:r>
              <a:rPr lang="en-US" dirty="0" smtClean="0"/>
              <a:t> </a:t>
            </a:r>
            <a:r>
              <a:rPr lang="en-US" dirty="0" err="1" smtClean="0"/>
              <a:t>በሚከፈለው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በመጨመር</a:t>
            </a:r>
            <a:r>
              <a:rPr lang="en-US" dirty="0" smtClean="0"/>
              <a:t> </a:t>
            </a:r>
            <a:r>
              <a:rPr lang="en-US" dirty="0" err="1" smtClean="0"/>
              <a:t>የተቀጠረበትን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5592763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በዚሁ</a:t>
            </a:r>
            <a:r>
              <a:rPr lang="en-US" dirty="0" smtClean="0"/>
              <a:t> </a:t>
            </a:r>
            <a:r>
              <a:rPr lang="en-US" dirty="0" err="1"/>
              <a:t>የነጥብ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የተመዘኑ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ደረጃዎችን</a:t>
            </a:r>
            <a:r>
              <a:rPr lang="en-US" dirty="0"/>
              <a:t> </a:t>
            </a:r>
            <a:r>
              <a:rPr lang="en-US" dirty="0" err="1"/>
              <a:t>በሀገር</a:t>
            </a:r>
            <a:r>
              <a:rPr lang="en-US" dirty="0"/>
              <a:t> </a:t>
            </a:r>
            <a:r>
              <a:rPr lang="en-US" dirty="0" err="1"/>
              <a:t>አቀፍ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ተግባራዊ</a:t>
            </a:r>
            <a:r>
              <a:rPr lang="en-US" dirty="0"/>
              <a:t> </a:t>
            </a:r>
            <a:r>
              <a:rPr lang="en-US" dirty="0" err="1"/>
              <a:t>ለማድረግ</a:t>
            </a:r>
            <a:r>
              <a:rPr lang="en-US" dirty="0"/>
              <a:t> </a:t>
            </a:r>
            <a:r>
              <a:rPr lang="en-US" dirty="0" err="1"/>
              <a:t>ሚኒስቴሮች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የፌዴራል</a:t>
            </a:r>
            <a:r>
              <a:rPr lang="en-US" dirty="0"/>
              <a:t> </a:t>
            </a:r>
            <a:r>
              <a:rPr lang="en-US" dirty="0" err="1"/>
              <a:t>መንግስት</a:t>
            </a:r>
            <a:r>
              <a:rPr lang="en-US" dirty="0"/>
              <a:t> </a:t>
            </a:r>
            <a:r>
              <a:rPr lang="en-US" dirty="0" err="1"/>
              <a:t>ሠራተኛች</a:t>
            </a:r>
            <a:r>
              <a:rPr lang="en-US" dirty="0"/>
              <a:t> </a:t>
            </a:r>
            <a:r>
              <a:rPr lang="en-US" dirty="0" err="1"/>
              <a:t>በነጥብ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 </a:t>
            </a:r>
            <a:r>
              <a:rPr lang="en-US" dirty="0" err="1"/>
              <a:t>የደረጃ</a:t>
            </a:r>
            <a:r>
              <a:rPr lang="en-US" dirty="0"/>
              <a:t> </a:t>
            </a:r>
            <a:r>
              <a:rPr lang="en-US" dirty="0" err="1"/>
              <a:t>ምደባና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 </a:t>
            </a:r>
            <a:r>
              <a:rPr lang="en-US" dirty="0" err="1"/>
              <a:t>ደንብ</a:t>
            </a:r>
            <a:r>
              <a:rPr lang="en-US" dirty="0"/>
              <a:t> </a:t>
            </a:r>
            <a:r>
              <a:rPr lang="en-US" dirty="0" err="1"/>
              <a:t>ማጽደቁንና</a:t>
            </a:r>
            <a:r>
              <a:rPr lang="en-US" dirty="0"/>
              <a:t> </a:t>
            </a:r>
            <a:r>
              <a:rPr lang="en-US" dirty="0" err="1"/>
              <a:t>የኢ</a:t>
            </a:r>
            <a:r>
              <a:rPr lang="en-US" dirty="0"/>
              <a:t>. </a:t>
            </a:r>
            <a:r>
              <a:rPr lang="en-US" dirty="0" err="1"/>
              <a:t>ፌ.ዲ.ሪ</a:t>
            </a:r>
            <a:r>
              <a:rPr lang="en-US" dirty="0"/>
              <a:t>. </a:t>
            </a:r>
            <a:r>
              <a:rPr lang="en-US" dirty="0" err="1"/>
              <a:t>መንግስት</a:t>
            </a:r>
            <a:r>
              <a:rPr lang="en-US" dirty="0"/>
              <a:t> </a:t>
            </a:r>
            <a:r>
              <a:rPr lang="en-US" dirty="0" err="1"/>
              <a:t>ሲቪል</a:t>
            </a:r>
            <a:r>
              <a:rPr lang="en-US" dirty="0"/>
              <a:t> </a:t>
            </a:r>
            <a:r>
              <a:rPr lang="en-US" dirty="0" err="1"/>
              <a:t>ሰርቪስ</a:t>
            </a:r>
            <a:r>
              <a:rPr lang="en-US" dirty="0"/>
              <a:t> </a:t>
            </a:r>
            <a:r>
              <a:rPr lang="en-US" dirty="0" err="1"/>
              <a:t>ኮሚሽን</a:t>
            </a:r>
            <a:r>
              <a:rPr lang="en-US" dirty="0"/>
              <a:t> </a:t>
            </a:r>
            <a:r>
              <a:rPr lang="en-US" dirty="0" err="1"/>
              <a:t>የነጥብ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 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አፈጻጸም</a:t>
            </a:r>
            <a:r>
              <a:rPr lang="en-US" dirty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1/2012 </a:t>
            </a:r>
            <a:r>
              <a:rPr lang="en-US" dirty="0" err="1"/>
              <a:t>ማዘጋጀቱን</a:t>
            </a:r>
            <a:r>
              <a:rPr lang="en-US" dirty="0"/>
              <a:t> </a:t>
            </a:r>
            <a:r>
              <a:rPr lang="en-US" dirty="0" err="1"/>
              <a:t>ተከትሎ</a:t>
            </a:r>
            <a:r>
              <a:rPr lang="en-US" dirty="0"/>
              <a:t> </a:t>
            </a:r>
            <a:r>
              <a:rPr lang="en-US" dirty="0" err="1"/>
              <a:t>የክልላችን</a:t>
            </a:r>
            <a:r>
              <a:rPr lang="en-US" dirty="0"/>
              <a:t> </a:t>
            </a:r>
            <a:r>
              <a:rPr lang="en-US" dirty="0" err="1"/>
              <a:t>መስተዳድር</a:t>
            </a:r>
            <a:r>
              <a:rPr lang="en-US" dirty="0"/>
              <a:t> ም/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የክልሉ</a:t>
            </a:r>
            <a:r>
              <a:rPr lang="en-US" dirty="0"/>
              <a:t> </a:t>
            </a:r>
            <a:r>
              <a:rPr lang="en-US" dirty="0" err="1"/>
              <a:t>የመንግሥት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  </a:t>
            </a:r>
            <a:r>
              <a:rPr lang="en-US" dirty="0" err="1"/>
              <a:t>የሥራ</a:t>
            </a:r>
            <a:r>
              <a:rPr lang="en-US" dirty="0"/>
              <a:t> 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ምዘና</a:t>
            </a:r>
            <a:r>
              <a:rPr lang="en-US" dirty="0"/>
              <a:t>፣ </a:t>
            </a:r>
            <a:r>
              <a:rPr lang="en-US" dirty="0" err="1"/>
              <a:t>ደረጃዎች</a:t>
            </a:r>
            <a:r>
              <a:rPr lang="en-US" dirty="0"/>
              <a:t> </a:t>
            </a:r>
            <a:r>
              <a:rPr lang="en-US" dirty="0" err="1"/>
              <a:t>ምደባና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የመስተዳድር</a:t>
            </a:r>
            <a:r>
              <a:rPr lang="en-US" dirty="0"/>
              <a:t> </a:t>
            </a:r>
            <a:r>
              <a:rPr lang="en-US" dirty="0" err="1"/>
              <a:t>ምክር</a:t>
            </a:r>
            <a:r>
              <a:rPr lang="en-US" dirty="0"/>
              <a:t> </a:t>
            </a:r>
            <a:r>
              <a:rPr lang="en-US" dirty="0" err="1"/>
              <a:t>ቤት</a:t>
            </a:r>
            <a:r>
              <a:rPr lang="en-US" dirty="0"/>
              <a:t> </a:t>
            </a:r>
            <a:r>
              <a:rPr lang="en-US" dirty="0" err="1"/>
              <a:t>ደንብ</a:t>
            </a:r>
            <a:r>
              <a:rPr lang="en-US" dirty="0"/>
              <a:t> </a:t>
            </a:r>
            <a:r>
              <a:rPr lang="en-US" dirty="0" err="1"/>
              <a:t>ጸድቋል</a:t>
            </a:r>
            <a:r>
              <a:rPr lang="en-US" dirty="0"/>
              <a:t> 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04800"/>
            <a:ext cx="8229600" cy="5821363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b="1" dirty="0" err="1" smtClean="0"/>
              <a:t>ምሳሌ</a:t>
            </a:r>
            <a:r>
              <a:rPr lang="en-US" b="1" dirty="0" smtClean="0"/>
              <a:t> 2) </a:t>
            </a:r>
            <a:r>
              <a:rPr lang="en-US" dirty="0" err="1" smtClean="0"/>
              <a:t>ከላይ</a:t>
            </a:r>
            <a:r>
              <a:rPr lang="en-US" dirty="0" smtClean="0"/>
              <a:t> </a:t>
            </a:r>
            <a:r>
              <a:rPr lang="en-US" dirty="0" err="1" smtClean="0"/>
              <a:t>በምሳሌ</a:t>
            </a:r>
            <a:r>
              <a:rPr lang="en-US" dirty="0" smtClean="0"/>
              <a:t> </a:t>
            </a:r>
            <a:r>
              <a:rPr lang="en-US" dirty="0" err="1" smtClean="0"/>
              <a:t>አንድ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በተጠቀሰው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XV </a:t>
            </a:r>
            <a:r>
              <a:rPr lang="en-US" dirty="0" err="1" smtClean="0"/>
              <a:t>ላይ</a:t>
            </a:r>
            <a:r>
              <a:rPr lang="en-US" dirty="0" smtClean="0"/>
              <a:t> በ2013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የበጀት</a:t>
            </a:r>
            <a:r>
              <a:rPr lang="en-US" dirty="0" smtClean="0"/>
              <a:t> </a:t>
            </a:r>
            <a:r>
              <a:rPr lang="en-US" dirty="0" err="1" smtClean="0"/>
              <a:t>ዓመት</a:t>
            </a:r>
            <a:r>
              <a:rPr lang="en-US" dirty="0" smtClean="0"/>
              <a:t> /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2012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30 </a:t>
            </a:r>
            <a:r>
              <a:rPr lang="en-US" dirty="0" err="1" smtClean="0"/>
              <a:t>ቀን</a:t>
            </a:r>
            <a:r>
              <a:rPr lang="en-US" dirty="0" smtClean="0"/>
              <a:t> 2ዐ13 </a:t>
            </a:r>
            <a:r>
              <a:rPr lang="en-US" dirty="0" err="1" smtClean="0"/>
              <a:t>ዓ.ም</a:t>
            </a:r>
            <a:r>
              <a:rPr lang="en-US" dirty="0" smtClean="0"/>
              <a:t>. /</a:t>
            </a:r>
            <a:r>
              <a:rPr lang="en-US" dirty="0" err="1" smtClean="0"/>
              <a:t>የተቀጠረ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b="1" dirty="0" err="1" smtClean="0"/>
              <a:t>የተቀጠረበት</a:t>
            </a:r>
            <a:r>
              <a:rPr lang="en-US" b="1" dirty="0" smtClean="0"/>
              <a:t> </a:t>
            </a:r>
            <a:r>
              <a:rPr lang="en-US" b="1" dirty="0" err="1" smtClean="0"/>
              <a:t>ደረጃ</a:t>
            </a:r>
            <a:r>
              <a:rPr lang="en-US" b="1" dirty="0" smtClean="0"/>
              <a:t> </a:t>
            </a:r>
            <a:r>
              <a:rPr lang="en-US" b="1" dirty="0" err="1" smtClean="0"/>
              <a:t>እንደተጠበቀ</a:t>
            </a:r>
            <a:r>
              <a:rPr lang="en-US" b="1" dirty="0" smtClean="0"/>
              <a:t>  </a:t>
            </a:r>
            <a:r>
              <a:rPr lang="en-US" dirty="0" err="1" smtClean="0"/>
              <a:t>ሆኖ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በአንድ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ዝቅ</a:t>
            </a:r>
            <a:r>
              <a:rPr lang="en-US" dirty="0" smtClean="0"/>
              <a:t> </a:t>
            </a:r>
            <a:r>
              <a:rPr lang="en-US" dirty="0" err="1" smtClean="0"/>
              <a:t>ብሎ</a:t>
            </a:r>
            <a:r>
              <a:rPr lang="en-US" dirty="0" smtClean="0"/>
              <a:t> </a:t>
            </a:r>
            <a:r>
              <a:rPr lang="en-US" dirty="0" err="1" smtClean="0"/>
              <a:t>በሚገኘው</a:t>
            </a:r>
            <a:r>
              <a:rPr lang="en-US" dirty="0" smtClean="0"/>
              <a:t> </a:t>
            </a:r>
            <a:r>
              <a:rPr lang="en-US" dirty="0" err="1" smtClean="0"/>
              <a:t>የደረጃ</a:t>
            </a:r>
            <a:r>
              <a:rPr lang="en-US" dirty="0" smtClean="0"/>
              <a:t> XIV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ደመወዝን</a:t>
            </a:r>
            <a:r>
              <a:rPr lang="en-US" dirty="0" smtClean="0"/>
              <a:t> </a:t>
            </a:r>
            <a:r>
              <a:rPr lang="en-US" dirty="0" err="1" smtClean="0"/>
              <a:t>ከደረጃው</a:t>
            </a:r>
            <a:r>
              <a:rPr lang="en-US" dirty="0" smtClean="0"/>
              <a:t> የ3ኛ </a:t>
            </a:r>
            <a:r>
              <a:rPr lang="en-US" dirty="0" err="1" smtClean="0"/>
              <a:t>እርከን</a:t>
            </a:r>
            <a:r>
              <a:rPr lang="en-US" dirty="0" smtClean="0"/>
              <a:t> </a:t>
            </a:r>
            <a:r>
              <a:rPr lang="en-US" dirty="0" err="1" smtClean="0"/>
              <a:t>በመቀነስና</a:t>
            </a:r>
            <a:r>
              <a:rPr lang="en-US" dirty="0" smtClean="0"/>
              <a:t> </a:t>
            </a:r>
            <a:r>
              <a:rPr lang="en-US" dirty="0" err="1" smtClean="0"/>
              <a:t>ልዩነቱን</a:t>
            </a:r>
            <a:r>
              <a:rPr lang="en-US" dirty="0" smtClean="0"/>
              <a:t> </a:t>
            </a:r>
            <a:r>
              <a:rPr lang="en-US" dirty="0" err="1" smtClean="0"/>
              <a:t>ለሁለት</a:t>
            </a:r>
            <a:r>
              <a:rPr lang="en-US" dirty="0" smtClean="0"/>
              <a:t> </a:t>
            </a:r>
            <a:r>
              <a:rPr lang="en-US" dirty="0" err="1" smtClean="0"/>
              <a:t>በማካፈል</a:t>
            </a:r>
            <a:r>
              <a:rPr lang="en-US" dirty="0" smtClean="0"/>
              <a:t> /10150-9056 = </a:t>
            </a:r>
            <a:r>
              <a:rPr lang="en-US" dirty="0" err="1" smtClean="0"/>
              <a:t>ብር</a:t>
            </a:r>
            <a:r>
              <a:rPr lang="en-US" dirty="0" smtClean="0"/>
              <a:t> 1094/ </a:t>
            </a:r>
            <a:r>
              <a:rPr lang="en-US" dirty="0" err="1" smtClean="0"/>
              <a:t>ስለሚሆን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1094ን </a:t>
            </a:r>
            <a:r>
              <a:rPr lang="en-US" dirty="0" err="1" smtClean="0"/>
              <a:t>ለሁለት</a:t>
            </a:r>
            <a:r>
              <a:rPr lang="en-US" dirty="0" smtClean="0"/>
              <a:t> </a:t>
            </a:r>
            <a:r>
              <a:rPr lang="en-US" dirty="0" err="1" smtClean="0"/>
              <a:t>በማካፈል</a:t>
            </a:r>
            <a:r>
              <a:rPr lang="en-US" dirty="0" smtClean="0"/>
              <a:t> /1094/2/ </a:t>
            </a:r>
            <a:r>
              <a:rPr lang="en-US" dirty="0" err="1" smtClean="0"/>
              <a:t>የተገኘውን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547 </a:t>
            </a:r>
            <a:r>
              <a:rPr lang="en-US" dirty="0" err="1" smtClean="0"/>
              <a:t>ደረጃ</a:t>
            </a:r>
            <a:r>
              <a:rPr lang="en-US" dirty="0" smtClean="0"/>
              <a:t>  XIV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በሆነው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9056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በመደመር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/9056 + 547/  </a:t>
            </a:r>
            <a:r>
              <a:rPr lang="en-US" dirty="0" err="1" smtClean="0"/>
              <a:t>ብር</a:t>
            </a:r>
            <a:r>
              <a:rPr lang="en-US" dirty="0" smtClean="0"/>
              <a:t> 9603 </a:t>
            </a:r>
            <a:r>
              <a:rPr lang="en-US" dirty="0" err="1" smtClean="0"/>
              <a:t>እስከ</a:t>
            </a:r>
            <a:r>
              <a:rPr lang="en-US" dirty="0" smtClean="0"/>
              <a:t> </a:t>
            </a:r>
            <a:r>
              <a:rPr lang="en-US" dirty="0" err="1" smtClean="0"/>
              <a:t>ሰኔ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ድረስ</a:t>
            </a:r>
            <a:r>
              <a:rPr lang="en-US" dirty="0" smtClean="0"/>
              <a:t> </a:t>
            </a:r>
            <a:r>
              <a:rPr lang="en-US" dirty="0" err="1" smtClean="0"/>
              <a:t>እንዲከፈለው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516563"/>
          </a:xfrm>
        </p:spPr>
        <p:txBody>
          <a:bodyPr/>
          <a:lstStyle/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ደግሞ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9603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ቀሪውን</a:t>
            </a:r>
            <a:r>
              <a:rPr lang="en-US" dirty="0" smtClean="0"/>
              <a:t> 547 </a:t>
            </a:r>
            <a:r>
              <a:rPr lang="en-US" dirty="0" err="1" smtClean="0"/>
              <a:t>በመጨመር</a:t>
            </a:r>
            <a:r>
              <a:rPr lang="en-US" dirty="0" smtClean="0"/>
              <a:t> /9603 + 547 = ብር10150/ </a:t>
            </a:r>
            <a:r>
              <a:rPr lang="en-US" dirty="0" err="1" smtClean="0"/>
              <a:t>የሠራተኛው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የተቀጠረበት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XV </a:t>
            </a:r>
            <a:r>
              <a:rPr lang="en-US" dirty="0" err="1" smtClean="0"/>
              <a:t>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በሆነው</a:t>
            </a:r>
            <a:r>
              <a:rPr lang="en-US" dirty="0" smtClean="0"/>
              <a:t> </a:t>
            </a:r>
            <a:r>
              <a:rPr lang="en-US" dirty="0" err="1" smtClean="0"/>
              <a:t>ብር</a:t>
            </a:r>
            <a:r>
              <a:rPr lang="en-US" dirty="0" smtClean="0"/>
              <a:t> 10150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እንዲያርፍ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 algn="just">
              <a:buNone/>
            </a:pPr>
            <a:r>
              <a:rPr lang="en-US" dirty="0" smtClean="0"/>
              <a:t> </a:t>
            </a:r>
          </a:p>
          <a:p>
            <a:pPr algn="just">
              <a:buNone/>
            </a:pPr>
            <a:r>
              <a:rPr lang="en-US" dirty="0" smtClean="0"/>
              <a:t>መ) </a:t>
            </a:r>
            <a:r>
              <a:rPr lang="en-US" dirty="0" err="1" smtClean="0"/>
              <a:t>ከሀምሌ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2013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የሚቀጠር</a:t>
            </a:r>
            <a:r>
              <a:rPr lang="en-US" dirty="0" smtClean="0"/>
              <a:t> 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 smtClean="0"/>
              <a:t>የተቀጠረበትን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የመነሻ</a:t>
            </a:r>
            <a:r>
              <a:rPr lang="en-US" dirty="0" smtClean="0"/>
              <a:t> </a:t>
            </a:r>
            <a:r>
              <a:rPr lang="en-US" dirty="0" err="1" smtClean="0"/>
              <a:t>ደመወዝ</a:t>
            </a:r>
            <a:r>
              <a:rPr lang="en-US" dirty="0" smtClean="0"/>
              <a:t> </a:t>
            </a:r>
            <a:r>
              <a:rPr lang="en-US" dirty="0" err="1" smtClean="0"/>
              <a:t>ከተቀጠረበት</a:t>
            </a:r>
            <a:r>
              <a:rPr lang="en-US" dirty="0" smtClean="0"/>
              <a:t> </a:t>
            </a:r>
            <a:r>
              <a:rPr lang="en-US" dirty="0" err="1" smtClean="0"/>
              <a:t>እለት</a:t>
            </a:r>
            <a:r>
              <a:rPr lang="en-US" dirty="0" smtClean="0"/>
              <a:t>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እንዲያገኝ</a:t>
            </a:r>
            <a:r>
              <a:rPr lang="en-US" dirty="0" smtClean="0"/>
              <a:t> </a:t>
            </a:r>
            <a:r>
              <a:rPr lang="en-US" dirty="0" err="1" smtClean="0"/>
              <a:t>ይደረጋል</a:t>
            </a:r>
            <a:r>
              <a:rPr lang="en-US" dirty="0" smtClean="0"/>
              <a:t>፡፡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85000" lnSpcReduction="10000"/>
          </a:bodyPr>
          <a:lstStyle/>
          <a:p>
            <a:pPr lvl="0">
              <a:buNone/>
            </a:pPr>
            <a:endParaRPr lang="en-US" b="1" dirty="0" smtClean="0"/>
          </a:p>
          <a:p>
            <a:pPr lvl="0">
              <a:buNone/>
            </a:pPr>
            <a:r>
              <a:rPr lang="en-US" b="1" dirty="0" smtClean="0"/>
              <a:t>10.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ተፈፃሚነት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ስለማይኖራቸው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ህጎች</a:t>
            </a:r>
            <a:endParaRPr lang="en-US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ከዚህ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ጋር</a:t>
            </a:r>
            <a:r>
              <a:rPr lang="en-US" dirty="0" smtClean="0"/>
              <a:t> </a:t>
            </a:r>
            <a:r>
              <a:rPr lang="en-US" dirty="0" err="1" smtClean="0"/>
              <a:t>የሚቃረን</a:t>
            </a:r>
            <a:r>
              <a:rPr lang="en-US" dirty="0" smtClean="0"/>
              <a:t> </a:t>
            </a:r>
            <a:r>
              <a:rPr lang="en-US" dirty="0" err="1" smtClean="0"/>
              <a:t>ማንኛውም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ውስጥ</a:t>
            </a:r>
            <a:r>
              <a:rPr lang="en-US" dirty="0" smtClean="0"/>
              <a:t> </a:t>
            </a:r>
            <a:r>
              <a:rPr lang="en-US" dirty="0" err="1" smtClean="0"/>
              <a:t>በተመለከቱ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ተፈፃሚነት</a:t>
            </a:r>
            <a:r>
              <a:rPr lang="en-US" dirty="0" smtClean="0"/>
              <a:t> </a:t>
            </a:r>
            <a:r>
              <a:rPr lang="en-US" dirty="0" err="1" smtClean="0"/>
              <a:t>አይኖረውም</a:t>
            </a:r>
            <a:r>
              <a:rPr lang="en-US" dirty="0" smtClean="0"/>
              <a:t>።</a:t>
            </a:r>
          </a:p>
          <a:p>
            <a:pPr lvl="0">
              <a:buNone/>
            </a:pPr>
            <a:r>
              <a:rPr lang="en-US" b="1" dirty="0" smtClean="0"/>
              <a:t>11. </a:t>
            </a:r>
            <a:r>
              <a:rPr lang="en-US" b="1" u="heavy" dirty="0" err="1" smtClean="0">
                <a:solidFill>
                  <a:srgbClr val="00B050"/>
                </a:solidFill>
              </a:rPr>
              <a:t>ተጠያቂነት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endParaRPr lang="en-US" dirty="0" smtClean="0">
              <a:solidFill>
                <a:srgbClr val="00B050"/>
              </a:solidFill>
            </a:endParaRPr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የዚህ</a:t>
            </a:r>
            <a:r>
              <a:rPr lang="en-US" dirty="0" smtClean="0"/>
              <a:t> </a:t>
            </a:r>
            <a:r>
              <a:rPr lang="en-US" dirty="0" err="1" smtClean="0"/>
              <a:t>መመሪያን</a:t>
            </a:r>
            <a:r>
              <a:rPr lang="en-US" dirty="0" smtClean="0"/>
              <a:t> </a:t>
            </a:r>
            <a:r>
              <a:rPr lang="en-US" dirty="0" err="1" smtClean="0"/>
              <a:t>ድንጋጌዎች</a:t>
            </a:r>
            <a:r>
              <a:rPr lang="en-US" dirty="0" smtClean="0"/>
              <a:t> </a:t>
            </a:r>
            <a:r>
              <a:rPr lang="en-US" dirty="0" err="1" smtClean="0"/>
              <a:t>በመተላለፍ</a:t>
            </a:r>
            <a:r>
              <a:rPr lang="en-US" dirty="0" smtClean="0"/>
              <a:t> </a:t>
            </a:r>
            <a:r>
              <a:rPr lang="en-US" dirty="0" err="1" smtClean="0"/>
              <a:t>ተመዝኖ</a:t>
            </a:r>
            <a:r>
              <a:rPr lang="en-US" dirty="0" smtClean="0"/>
              <a:t> </a:t>
            </a:r>
            <a:r>
              <a:rPr lang="en-US" dirty="0" err="1" smtClean="0"/>
              <a:t>ደረጃ</a:t>
            </a:r>
            <a:r>
              <a:rPr lang="en-US" dirty="0" smtClean="0"/>
              <a:t> </a:t>
            </a:r>
            <a:r>
              <a:rPr lang="en-US" dirty="0" err="1" smtClean="0"/>
              <a:t>ባልወጣለት</a:t>
            </a:r>
            <a:r>
              <a:rPr lang="en-US" dirty="0" smtClean="0"/>
              <a:t> </a:t>
            </a:r>
            <a:r>
              <a:rPr lang="en-US" dirty="0" err="1" smtClean="0"/>
              <a:t>የሥራ</a:t>
            </a:r>
            <a:r>
              <a:rPr lang="en-US" dirty="0" smtClean="0"/>
              <a:t> </a:t>
            </a:r>
            <a:r>
              <a:rPr lang="en-US" dirty="0" err="1" smtClean="0"/>
              <a:t>መደብ</a:t>
            </a:r>
            <a:r>
              <a:rPr lang="en-US" dirty="0" smtClean="0"/>
              <a:t> </a:t>
            </a:r>
            <a:r>
              <a:rPr lang="en-US" dirty="0" err="1" smtClean="0"/>
              <a:t>ላይ</a:t>
            </a:r>
            <a:r>
              <a:rPr lang="en-US" dirty="0" smtClean="0"/>
              <a:t> </a:t>
            </a:r>
            <a:r>
              <a:rPr lang="en-US" dirty="0" err="1" smtClean="0"/>
              <a:t>የሠራተኛ</a:t>
            </a:r>
            <a:r>
              <a:rPr lang="en-US" dirty="0" smtClean="0"/>
              <a:t> </a:t>
            </a:r>
            <a:r>
              <a:rPr lang="en-US" dirty="0" err="1" smtClean="0"/>
              <a:t>ድልድል</a:t>
            </a:r>
            <a:r>
              <a:rPr lang="en-US" dirty="0" smtClean="0"/>
              <a:t> </a:t>
            </a:r>
            <a:r>
              <a:rPr lang="en-US" dirty="0" err="1" smtClean="0"/>
              <a:t>የሚፈጽም</a:t>
            </a:r>
            <a:r>
              <a:rPr lang="en-US" dirty="0" smtClean="0"/>
              <a:t> </a:t>
            </a:r>
            <a:r>
              <a:rPr lang="en-US" dirty="0" err="1" smtClean="0"/>
              <a:t>ኃላፊ</a:t>
            </a:r>
            <a:r>
              <a:rPr lang="en-US" dirty="0" smtClean="0"/>
              <a:t> </a:t>
            </a:r>
            <a:r>
              <a:rPr lang="en-US" dirty="0" err="1" smtClean="0"/>
              <a:t>አግባብ</a:t>
            </a:r>
            <a:r>
              <a:rPr lang="en-US" dirty="0" smtClean="0"/>
              <a:t> </a:t>
            </a:r>
            <a:r>
              <a:rPr lang="en-US" dirty="0" err="1" smtClean="0"/>
              <a:t>ባለው</a:t>
            </a:r>
            <a:r>
              <a:rPr lang="en-US" dirty="0" smtClean="0"/>
              <a:t> </a:t>
            </a:r>
            <a:r>
              <a:rPr lang="en-US" dirty="0" err="1" smtClean="0"/>
              <a:t>ህግ</a:t>
            </a:r>
            <a:r>
              <a:rPr lang="en-US" dirty="0" smtClean="0"/>
              <a:t> </a:t>
            </a:r>
            <a:r>
              <a:rPr lang="en-US" dirty="0" err="1" smtClean="0"/>
              <a:t>ተጠያቂ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</a:t>
            </a:r>
          </a:p>
          <a:p>
            <a:pPr lvl="0">
              <a:buNone/>
            </a:pPr>
            <a:r>
              <a:rPr lang="en-US" b="1" dirty="0" smtClean="0"/>
              <a:t>12.  </a:t>
            </a:r>
            <a:r>
              <a:rPr lang="en-US" b="1" u="heavy" dirty="0" err="1" smtClean="0">
                <a:solidFill>
                  <a:srgbClr val="00B050"/>
                </a:solidFill>
              </a:rPr>
              <a:t>በዚህ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መመሪያ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ያልተሸፈኑ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ጉዳዮች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endParaRPr lang="en-US" dirty="0" smtClean="0">
              <a:solidFill>
                <a:srgbClr val="00B050"/>
              </a:solidFill>
            </a:endParaRPr>
          </a:p>
          <a:p>
            <a:pPr lvl="0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በዚህ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ያልተሸፈኑ</a:t>
            </a:r>
            <a:r>
              <a:rPr lang="en-US" dirty="0" smtClean="0"/>
              <a:t> </a:t>
            </a:r>
            <a:r>
              <a:rPr lang="en-US" dirty="0" err="1" smtClean="0"/>
              <a:t>ጉዳዮች</a:t>
            </a:r>
            <a:r>
              <a:rPr lang="en-US" dirty="0" smtClean="0"/>
              <a:t> </a:t>
            </a:r>
            <a:r>
              <a:rPr lang="en-US" dirty="0" err="1" smtClean="0"/>
              <a:t>ሲያጋጥሙ</a:t>
            </a:r>
            <a:r>
              <a:rPr lang="en-US" dirty="0" smtClean="0"/>
              <a:t> </a:t>
            </a:r>
            <a:r>
              <a:rPr lang="en-US" dirty="0" err="1" smtClean="0"/>
              <a:t>ጥያቄው</a:t>
            </a:r>
            <a:r>
              <a:rPr lang="en-US" dirty="0" smtClean="0"/>
              <a:t> </a:t>
            </a:r>
            <a:r>
              <a:rPr lang="en-US" dirty="0" err="1" smtClean="0"/>
              <a:t>ለቢሮ</a:t>
            </a:r>
            <a:r>
              <a:rPr lang="en-US" dirty="0" smtClean="0"/>
              <a:t> </a:t>
            </a:r>
            <a:r>
              <a:rPr lang="en-US" dirty="0" err="1" smtClean="0"/>
              <a:t>እየቀረበ</a:t>
            </a:r>
            <a:r>
              <a:rPr lang="en-US" dirty="0" smtClean="0"/>
              <a:t> </a:t>
            </a:r>
            <a:r>
              <a:rPr lang="en-US" dirty="0" err="1" smtClean="0"/>
              <a:t>ውሳኔ</a:t>
            </a:r>
            <a:r>
              <a:rPr lang="en-US" dirty="0" smtClean="0"/>
              <a:t> </a:t>
            </a:r>
            <a:r>
              <a:rPr lang="en-US" dirty="0" err="1" smtClean="0"/>
              <a:t>የሚሰጥበት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።</a:t>
            </a:r>
            <a:r>
              <a:rPr lang="en-US" b="1" dirty="0" smtClean="0"/>
              <a:t> </a:t>
            </a:r>
          </a:p>
          <a:p>
            <a:pPr lvl="0">
              <a:buNone/>
            </a:pPr>
            <a:r>
              <a:rPr lang="en-US" b="1" dirty="0" smtClean="0"/>
              <a:t>13.</a:t>
            </a:r>
            <a:r>
              <a:rPr lang="en-US" b="1" dirty="0" smtClean="0">
                <a:solidFill>
                  <a:srgbClr val="00B050"/>
                </a:solidFill>
              </a:rPr>
              <a:t> 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የመመሪያው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ተፈፃሚ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የሚሆንበት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 smtClean="0">
                <a:solidFill>
                  <a:srgbClr val="00B050"/>
                </a:solidFill>
              </a:rPr>
              <a:t>ጊዜ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buNone/>
            </a:pPr>
            <a:r>
              <a:rPr lang="en-US" dirty="0" smtClean="0"/>
              <a:t> </a:t>
            </a:r>
          </a:p>
          <a:p>
            <a:pPr>
              <a:buNone/>
            </a:pPr>
            <a:r>
              <a:rPr lang="en-US" dirty="0" smtClean="0"/>
              <a:t>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 smtClean="0"/>
              <a:t>መመሪያ</a:t>
            </a:r>
            <a:r>
              <a:rPr lang="en-US" dirty="0" smtClean="0"/>
              <a:t> </a:t>
            </a:r>
            <a:r>
              <a:rPr lang="en-US" dirty="0" err="1" smtClean="0"/>
              <a:t>ከሐምሌ</a:t>
            </a:r>
            <a:r>
              <a:rPr lang="en-US" dirty="0" smtClean="0"/>
              <a:t> 1 </a:t>
            </a:r>
            <a:r>
              <a:rPr lang="en-US" dirty="0" err="1" smtClean="0"/>
              <a:t>ቀን</a:t>
            </a:r>
            <a:r>
              <a:rPr lang="en-US" dirty="0" smtClean="0"/>
              <a:t> 2011 </a:t>
            </a:r>
            <a:r>
              <a:rPr lang="en-US" dirty="0" err="1" smtClean="0"/>
              <a:t>ዓ.ም</a:t>
            </a:r>
            <a:r>
              <a:rPr lang="en-US" dirty="0" smtClean="0"/>
              <a:t>. </a:t>
            </a:r>
            <a:r>
              <a:rPr lang="en-US" dirty="0" err="1" smtClean="0"/>
              <a:t>ጀምሮ</a:t>
            </a:r>
            <a:r>
              <a:rPr lang="en-US" dirty="0" smtClean="0"/>
              <a:t> </a:t>
            </a:r>
            <a:r>
              <a:rPr lang="en-US" dirty="0" err="1" smtClean="0"/>
              <a:t>ተግባራዊ</a:t>
            </a:r>
            <a:r>
              <a:rPr lang="en-US" dirty="0" smtClean="0"/>
              <a:t> </a:t>
            </a:r>
            <a:r>
              <a:rPr lang="en-US" dirty="0" err="1" smtClean="0"/>
              <a:t>ይሆናል</a:t>
            </a:r>
            <a:r>
              <a:rPr lang="en-US" dirty="0" smtClean="0"/>
              <a:t>፡፡ 	</a:t>
            </a:r>
          </a:p>
          <a:p>
            <a:pPr>
              <a:buNone/>
            </a:pPr>
            <a:r>
              <a:rPr lang="en-US" b="1" dirty="0" smtClean="0"/>
              <a:t>                                </a:t>
            </a: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pPr algn="just">
              <a:buNone/>
            </a:pPr>
            <a:endParaRPr lang="en-US" dirty="0" smtClean="0"/>
          </a:p>
          <a:p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5162"/>
          </a:xfrm>
        </p:spPr>
        <p:txBody>
          <a:bodyPr>
            <a:normAutofit fontScale="90000"/>
          </a:bodyPr>
          <a:lstStyle/>
          <a:p>
            <a:r>
              <a:rPr lang="en-US" sz="3100" dirty="0" err="1" smtClean="0"/>
              <a:t>አባሪ</a:t>
            </a:r>
            <a:r>
              <a:rPr lang="en-US" sz="3100" dirty="0" smtClean="0"/>
              <a:t> </a:t>
            </a:r>
            <a:r>
              <a:rPr lang="en-US" sz="3100" dirty="0" err="1" smtClean="0"/>
              <a:t>አንድ</a:t>
            </a:r>
            <a:r>
              <a:rPr lang="en-US" sz="3100" dirty="0" smtClean="0"/>
              <a:t> </a:t>
            </a:r>
            <a:br>
              <a:rPr lang="en-US" sz="3100" dirty="0" smtClean="0"/>
            </a:br>
            <a:r>
              <a:rPr lang="en-US" sz="3100" dirty="0" err="1" smtClean="0"/>
              <a:t>የመንግሥት</a:t>
            </a:r>
            <a:r>
              <a:rPr lang="en-US" sz="3100" dirty="0" smtClean="0"/>
              <a:t> </a:t>
            </a:r>
            <a:r>
              <a:rPr lang="en-US" sz="3100" dirty="0" err="1" smtClean="0"/>
              <a:t>ሠራተኞች</a:t>
            </a:r>
            <a:r>
              <a:rPr lang="en-US" sz="3100" dirty="0" smtClean="0"/>
              <a:t> </a:t>
            </a:r>
            <a:r>
              <a:rPr lang="en-US" sz="3100" dirty="0" err="1" smtClean="0"/>
              <a:t>የደመወዝ</a:t>
            </a:r>
            <a:r>
              <a:rPr lang="en-US" sz="3100" dirty="0" smtClean="0"/>
              <a:t> </a:t>
            </a:r>
            <a:r>
              <a:rPr lang="en-US" sz="3100" dirty="0" err="1" smtClean="0"/>
              <a:t>ስኬል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(</a:t>
            </a:r>
            <a:r>
              <a:rPr lang="en-US" sz="3100" dirty="0" err="1" smtClean="0"/>
              <a:t>ሀምሌ</a:t>
            </a:r>
            <a:r>
              <a:rPr lang="en-US" sz="3100" dirty="0" smtClean="0"/>
              <a:t> 2011 </a:t>
            </a:r>
            <a:r>
              <a:rPr lang="en-US" sz="3100" dirty="0" err="1" smtClean="0"/>
              <a:t>ዓ.ም</a:t>
            </a:r>
            <a:r>
              <a:rPr lang="en-US" sz="3100" dirty="0" smtClean="0"/>
              <a:t>.)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5110480"/>
        </p:xfrm>
        <a:graphic>
          <a:graphicData uri="http://schemas.openxmlformats.org/drawingml/2006/table">
            <a:tbl>
              <a:tblPr firstRow="1" bandRow="1">
                <a:tableStyleId>{10A1B5D5-9B99-4C35-A422-299274C87663}</a:tableStyleId>
              </a:tblPr>
              <a:tblGrid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  <a:gridCol w="685800"/>
              </a:tblGrid>
              <a:tr h="370840">
                <a:tc rowSpan="2">
                  <a:txBody>
                    <a:bodyPr/>
                    <a:lstStyle/>
                    <a:p>
                      <a:pPr marL="0" marR="0" indent="76200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/>
                        <a:t>ደረጃ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 err="1"/>
                        <a:t>መነሻ</a:t>
                      </a:r>
                      <a:r>
                        <a:rPr lang="en-US" sz="1100" dirty="0"/>
                        <a:t> </a:t>
                      </a:r>
                      <a:r>
                        <a:rPr lang="en-US" sz="1100" dirty="0" err="1"/>
                        <a:t>ደመወዝ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 gridSpan="9">
                  <a:txBody>
                    <a:bodyPr/>
                    <a:lstStyle/>
                    <a:p>
                      <a:pPr algn="ctr"/>
                      <a:r>
                        <a:rPr kumimoji="0"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የእርከን</a:t>
                      </a:r>
                      <a:r>
                        <a:rPr kumimoji="0"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ደመወዝ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ጣሪያ</a:t>
                      </a:r>
                      <a:endParaRPr lang="en-US" dirty="0"/>
                    </a:p>
                  </a:txBody>
                  <a:tcPr/>
                </a:tc>
              </a:tr>
              <a:tr h="39116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Power Geez Unicode1"/>
                          <a:ea typeface="Calibri"/>
                          <a:cs typeface="Arial"/>
                        </a:rPr>
                        <a:t>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/>
                        <a:t>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1100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1253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1523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/>
                        <a:t>II.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1428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1523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III.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1624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1843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IV.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2208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2344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2487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2638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2799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2969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VII.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3333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3526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3729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VIII.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3934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4379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6481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IX.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4609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4851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5098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6481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6773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7377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X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5358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5626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5907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6481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6773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7377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7690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marL="342900" marR="0" lvl="0" indent="-34290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Font typeface="+mj-lt"/>
                        <a:buNone/>
                      </a:pPr>
                      <a:r>
                        <a:rPr lang="en-US" sz="1100" dirty="0" smtClean="0">
                          <a:latin typeface="Calibri"/>
                          <a:ea typeface="Calibri"/>
                          <a:cs typeface="Times New Roman"/>
                        </a:rPr>
                        <a:t>XI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6193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6481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6773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7377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7690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9056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9420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457200"/>
          <a:ext cx="8382000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5588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  <a:gridCol w="6985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XII.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7071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7377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7690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9056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9420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9785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10521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XIII.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8017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8354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8705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9056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9420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9785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10521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10906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11305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XIV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9056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9420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9785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10521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10906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11305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12148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12579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XV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10150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10521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10906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11305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12148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12579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13462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13926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14400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XVI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latin typeface="Times New Roman"/>
                          <a:ea typeface="Calibri"/>
                          <a:cs typeface="Times New Roman"/>
                        </a:rPr>
                        <a:t>11305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11719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12148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12579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13462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13926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14400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14890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15396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15912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XVII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12579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13013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13462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13926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14400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14890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15396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15912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16437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16979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17531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XVIII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13926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14400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14890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15396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15912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16437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16979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17531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18671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19252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XIX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15396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15912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16437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16979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17531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18671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19252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19850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20468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16979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17531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18671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19252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19850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20468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21725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22361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XXI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18671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19252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19850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20468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21725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22361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23654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24961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XXII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20468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21092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21725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22361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23005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23654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24305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24961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25622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26288</a:t>
                      </a:r>
                      <a:endParaRPr lang="en-US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26959</a:t>
                      </a:r>
                      <a:endParaRPr lang="en-US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9050" marR="19050" marT="0" marB="0" anchor="b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85216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11700" dirty="0" err="1" smtClean="0"/>
              <a:t>እናመሰግናለን</a:t>
            </a:r>
            <a:r>
              <a:rPr lang="en-US" sz="11700" dirty="0" smtClean="0"/>
              <a:t>!!</a:t>
            </a:r>
            <a:endParaRPr lang="en-US" sz="1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dirty="0" smtClean="0"/>
              <a:t>   </a:t>
            </a:r>
            <a:r>
              <a:rPr lang="en-US" dirty="0" err="1" smtClean="0"/>
              <a:t>ሰለሆነም</a:t>
            </a:r>
            <a:r>
              <a:rPr lang="en-US" dirty="0" smtClean="0"/>
              <a:t> </a:t>
            </a:r>
            <a:r>
              <a:rPr lang="en-US" dirty="0" err="1"/>
              <a:t>ቢሮው</a:t>
            </a:r>
            <a:r>
              <a:rPr lang="en-US" dirty="0"/>
              <a:t> </a:t>
            </a:r>
            <a:r>
              <a:rPr lang="en-US" dirty="0" err="1"/>
              <a:t>የክልሉን</a:t>
            </a:r>
            <a:r>
              <a:rPr lang="en-US" dirty="0"/>
              <a:t> </a:t>
            </a:r>
            <a:r>
              <a:rPr lang="en-US" dirty="0" err="1"/>
              <a:t>አስፈጻሚ</a:t>
            </a:r>
            <a:r>
              <a:rPr lang="en-US" dirty="0"/>
              <a:t> </a:t>
            </a:r>
            <a:r>
              <a:rPr lang="en-US" dirty="0" err="1"/>
              <a:t>አካላት</a:t>
            </a:r>
            <a:r>
              <a:rPr lang="en-US" dirty="0"/>
              <a:t> </a:t>
            </a:r>
            <a:r>
              <a:rPr lang="en-US" dirty="0" err="1"/>
              <a:t>ስልጣንና</a:t>
            </a:r>
            <a:r>
              <a:rPr lang="en-US" dirty="0"/>
              <a:t> </a:t>
            </a:r>
            <a:r>
              <a:rPr lang="en-US" dirty="0" err="1"/>
              <a:t>ኃላፊነት</a:t>
            </a:r>
            <a:r>
              <a:rPr lang="en-US" dirty="0"/>
              <a:t> </a:t>
            </a:r>
            <a:r>
              <a:rPr lang="en-US" dirty="0" err="1"/>
              <a:t>ለመወሰን</a:t>
            </a:r>
            <a:r>
              <a:rPr lang="en-US" dirty="0"/>
              <a:t> </a:t>
            </a:r>
            <a:r>
              <a:rPr lang="en-US" dirty="0" err="1"/>
              <a:t>በወጣው</a:t>
            </a:r>
            <a:r>
              <a:rPr lang="en-US" dirty="0"/>
              <a:t> </a:t>
            </a:r>
            <a:r>
              <a:rPr lang="en-US" dirty="0" err="1"/>
              <a:t>አዋጅ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180/2012 </a:t>
            </a:r>
            <a:r>
              <a:rPr lang="en-US" dirty="0" err="1"/>
              <a:t>እና</a:t>
            </a:r>
            <a:r>
              <a:rPr lang="en-US" dirty="0"/>
              <a:t> </a:t>
            </a:r>
            <a:r>
              <a:rPr lang="en-US" dirty="0" err="1"/>
              <a:t>በክልሉ</a:t>
            </a:r>
            <a:r>
              <a:rPr lang="en-US" dirty="0"/>
              <a:t> </a:t>
            </a:r>
            <a:r>
              <a:rPr lang="en-US" dirty="0" err="1"/>
              <a:t>መንግሥት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 </a:t>
            </a:r>
            <a:r>
              <a:rPr lang="en-US" dirty="0" err="1"/>
              <a:t>አዋጅ</a:t>
            </a:r>
            <a:r>
              <a:rPr lang="en-US" dirty="0"/>
              <a:t> </a:t>
            </a:r>
            <a:r>
              <a:rPr lang="en-US" dirty="0" err="1"/>
              <a:t>ቁጥር</a:t>
            </a:r>
            <a:r>
              <a:rPr lang="en-US" dirty="0"/>
              <a:t> 175/2011 </a:t>
            </a:r>
            <a:r>
              <a:rPr lang="en-US" dirty="0" err="1"/>
              <a:t>አንቀፅ</a:t>
            </a:r>
            <a:r>
              <a:rPr lang="en-US" dirty="0"/>
              <a:t> 96 </a:t>
            </a:r>
            <a:r>
              <a:rPr lang="en-US" dirty="0" err="1"/>
              <a:t>ንዑስ</a:t>
            </a:r>
            <a:r>
              <a:rPr lang="en-US" dirty="0"/>
              <a:t> </a:t>
            </a:r>
            <a:r>
              <a:rPr lang="en-US" dirty="0" err="1"/>
              <a:t>አንቀፅ</a:t>
            </a:r>
            <a:r>
              <a:rPr lang="en-US" dirty="0"/>
              <a:t> 2 </a:t>
            </a:r>
            <a:r>
              <a:rPr lang="en-US" dirty="0" err="1"/>
              <a:t>በተሰጠው</a:t>
            </a:r>
            <a:r>
              <a:rPr lang="en-US" dirty="0"/>
              <a:t> </a:t>
            </a:r>
            <a:r>
              <a:rPr lang="en-US" dirty="0" err="1"/>
              <a:t>ሥልጣን</a:t>
            </a:r>
            <a:r>
              <a:rPr lang="en-US" dirty="0"/>
              <a:t> </a:t>
            </a:r>
            <a:r>
              <a:rPr lang="en-US" dirty="0" err="1"/>
              <a:t>መሠረት</a:t>
            </a:r>
            <a:r>
              <a:rPr lang="en-US" dirty="0"/>
              <a:t> </a:t>
            </a:r>
            <a:r>
              <a:rPr lang="en-US" dirty="0" err="1"/>
              <a:t>ይህንን</a:t>
            </a:r>
            <a:r>
              <a:rPr lang="en-US" dirty="0"/>
              <a:t> </a:t>
            </a:r>
            <a:r>
              <a:rPr lang="en-US" dirty="0" err="1"/>
              <a:t>የክልሉ</a:t>
            </a:r>
            <a:r>
              <a:rPr lang="en-US" dirty="0"/>
              <a:t> </a:t>
            </a:r>
            <a:r>
              <a:rPr lang="en-US" dirty="0" err="1"/>
              <a:t>የመንግስት</a:t>
            </a:r>
            <a:r>
              <a:rPr lang="en-US" dirty="0"/>
              <a:t> </a:t>
            </a:r>
            <a:r>
              <a:rPr lang="en-US" dirty="0" err="1"/>
              <a:t>ሠራተኞች</a:t>
            </a:r>
            <a:r>
              <a:rPr lang="en-US" dirty="0"/>
              <a:t> </a:t>
            </a:r>
            <a:r>
              <a:rPr lang="en-US" dirty="0" err="1"/>
              <a:t>የነጥብ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ጥናት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 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አፈጻጸም</a:t>
            </a:r>
            <a:r>
              <a:rPr lang="en-US" dirty="0"/>
              <a:t> </a:t>
            </a:r>
            <a:r>
              <a:rPr lang="en-US" dirty="0" err="1"/>
              <a:t>መመሪያ</a:t>
            </a:r>
            <a:r>
              <a:rPr lang="en-US" dirty="0"/>
              <a:t> </a:t>
            </a:r>
            <a:r>
              <a:rPr lang="en-US" dirty="0" err="1"/>
              <a:t>ተዘጋጅቷል</a:t>
            </a:r>
            <a:r>
              <a:rPr lang="en-US"/>
              <a:t>፡፡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b="1" dirty="0" smtClean="0">
                <a:solidFill>
                  <a:srgbClr val="00B050"/>
                </a:solidFill>
              </a:rPr>
              <a:t>2. </a:t>
            </a:r>
            <a:r>
              <a:rPr lang="en-US" b="1" u="heavy" dirty="0" err="1" smtClean="0">
                <a:solidFill>
                  <a:srgbClr val="00B050"/>
                </a:solidFill>
              </a:rPr>
              <a:t>የመመሪያው</a:t>
            </a:r>
            <a:r>
              <a:rPr lang="en-US" b="1" u="heavy" dirty="0" smtClean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ዓላማ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lvl="0" algn="just"/>
            <a:r>
              <a:rPr lang="en-US" dirty="0" err="1"/>
              <a:t>ከነባሩ</a:t>
            </a:r>
            <a:r>
              <a:rPr lang="en-US" dirty="0"/>
              <a:t> </a:t>
            </a:r>
            <a:r>
              <a:rPr lang="en-US" dirty="0" err="1"/>
              <a:t>የስራ</a:t>
            </a:r>
            <a:r>
              <a:rPr lang="en-US" dirty="0"/>
              <a:t> </a:t>
            </a:r>
            <a:r>
              <a:rPr lang="en-US" dirty="0" err="1"/>
              <a:t>ምደባ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አዲሱ</a:t>
            </a:r>
            <a:r>
              <a:rPr lang="en-US" dirty="0"/>
              <a:t> </a:t>
            </a:r>
            <a:r>
              <a:rPr lang="en-US" dirty="0" err="1"/>
              <a:t>የነጥብ</a:t>
            </a:r>
            <a:r>
              <a:rPr lang="en-US" dirty="0"/>
              <a:t> </a:t>
            </a:r>
            <a:r>
              <a:rPr lang="en-US" dirty="0" err="1"/>
              <a:t>የሥራ</a:t>
            </a:r>
            <a:r>
              <a:rPr lang="en-US" dirty="0"/>
              <a:t> </a:t>
            </a:r>
            <a:r>
              <a:rPr lang="en-US" dirty="0" err="1"/>
              <a:t>ምዘናና</a:t>
            </a:r>
            <a:r>
              <a:rPr lang="en-US" dirty="0"/>
              <a:t> </a:t>
            </a:r>
            <a:r>
              <a:rPr lang="en-US" dirty="0" err="1"/>
              <a:t>ደረጃ</a:t>
            </a:r>
            <a:r>
              <a:rPr lang="en-US" dirty="0"/>
              <a:t> </a:t>
            </a:r>
            <a:r>
              <a:rPr lang="en-US" dirty="0" err="1"/>
              <a:t>አወሳሰን</a:t>
            </a:r>
            <a:r>
              <a:rPr lang="en-US" dirty="0"/>
              <a:t> </a:t>
            </a:r>
            <a:r>
              <a:rPr lang="en-US" dirty="0" err="1"/>
              <a:t>ዘዴ</a:t>
            </a:r>
            <a:r>
              <a:rPr lang="en-US" dirty="0"/>
              <a:t> </a:t>
            </a:r>
            <a:r>
              <a:rPr lang="en-US" dirty="0" err="1"/>
              <a:t>የሚደረገውን</a:t>
            </a:r>
            <a:r>
              <a:rPr lang="en-US" dirty="0"/>
              <a:t> </a:t>
            </a:r>
            <a:r>
              <a:rPr lang="en-US" dirty="0" err="1"/>
              <a:t>ሽግግር</a:t>
            </a:r>
            <a:r>
              <a:rPr lang="en-US" dirty="0"/>
              <a:t> </a:t>
            </a:r>
            <a:r>
              <a:rPr lang="en-US" dirty="0" err="1"/>
              <a:t>ከክፍያ</a:t>
            </a:r>
            <a:r>
              <a:rPr lang="en-US" dirty="0"/>
              <a:t> </a:t>
            </a:r>
            <a:r>
              <a:rPr lang="en-US" dirty="0" err="1"/>
              <a:t>ሥርዓት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በማስተሳሰር</a:t>
            </a:r>
            <a:r>
              <a:rPr lang="en-US" dirty="0"/>
              <a:t> </a:t>
            </a:r>
            <a:r>
              <a:rPr lang="en-US" dirty="0" err="1"/>
              <a:t>አዲሱን</a:t>
            </a:r>
            <a:r>
              <a:rPr lang="en-US" dirty="0"/>
              <a:t> </a:t>
            </a:r>
            <a:r>
              <a:rPr lang="en-US" dirty="0" err="1"/>
              <a:t>ሥርዓት</a:t>
            </a:r>
            <a:r>
              <a:rPr lang="en-US" dirty="0"/>
              <a:t> </a:t>
            </a:r>
            <a:r>
              <a:rPr lang="en-US" dirty="0" err="1"/>
              <a:t>የተሟላ</a:t>
            </a:r>
            <a:r>
              <a:rPr lang="en-US" dirty="0"/>
              <a:t> </a:t>
            </a:r>
            <a:r>
              <a:rPr lang="en-US" dirty="0" err="1"/>
              <a:t>ለማድረግ</a:t>
            </a:r>
            <a:r>
              <a:rPr lang="en-US" dirty="0"/>
              <a:t>፣</a:t>
            </a:r>
          </a:p>
          <a:p>
            <a:pPr lvl="0" algn="just"/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የወጪ</a:t>
            </a:r>
            <a:r>
              <a:rPr lang="en-US" dirty="0"/>
              <a:t> </a:t>
            </a:r>
            <a:r>
              <a:rPr lang="en-US" dirty="0" err="1"/>
              <a:t>ጫና</a:t>
            </a:r>
            <a:r>
              <a:rPr lang="en-US" b="1" dirty="0"/>
              <a:t> </a:t>
            </a:r>
            <a:r>
              <a:rPr lang="en-US" dirty="0" err="1"/>
              <a:t>ከመንግሥት</a:t>
            </a:r>
            <a:r>
              <a:rPr lang="en-US" dirty="0"/>
              <a:t> </a:t>
            </a:r>
            <a:r>
              <a:rPr lang="en-US" dirty="0" err="1"/>
              <a:t>የመክፈል</a:t>
            </a:r>
            <a:r>
              <a:rPr lang="en-US" dirty="0"/>
              <a:t> </a:t>
            </a:r>
            <a:r>
              <a:rPr lang="en-US" dirty="0" err="1"/>
              <a:t>አቅም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በማገናዘብ</a:t>
            </a:r>
            <a:r>
              <a:rPr lang="en-US" dirty="0"/>
              <a:t>  </a:t>
            </a:r>
            <a:r>
              <a:rPr lang="en-US" dirty="0" err="1"/>
              <a:t>ቀለል</a:t>
            </a:r>
            <a:r>
              <a:rPr lang="en-US" dirty="0"/>
              <a:t> </a:t>
            </a:r>
            <a:r>
              <a:rPr lang="en-US" dirty="0" err="1"/>
              <a:t>ባለ</a:t>
            </a:r>
            <a:r>
              <a:rPr lang="en-US" dirty="0"/>
              <a:t> </a:t>
            </a:r>
            <a:r>
              <a:rPr lang="en-US" dirty="0" err="1"/>
              <a:t>መንገድ</a:t>
            </a:r>
            <a:r>
              <a:rPr lang="en-US" dirty="0"/>
              <a:t> </a:t>
            </a:r>
            <a:r>
              <a:rPr lang="en-US" dirty="0" err="1"/>
              <a:t>ለመፈጸም</a:t>
            </a:r>
            <a:r>
              <a:rPr lang="en-US" dirty="0"/>
              <a:t> ፡፡</a:t>
            </a:r>
          </a:p>
          <a:p>
            <a:pPr lvl="0" algn="just"/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ሽግግሩን</a:t>
            </a:r>
            <a:r>
              <a:rPr lang="en-US" dirty="0"/>
              <a:t>  </a:t>
            </a:r>
            <a:r>
              <a:rPr lang="en-US" dirty="0" err="1"/>
              <a:t>ለአፈጻጸም</a:t>
            </a:r>
            <a:r>
              <a:rPr lang="en-US" dirty="0"/>
              <a:t> </a:t>
            </a:r>
            <a:r>
              <a:rPr lang="en-US" dirty="0" err="1"/>
              <a:t>ግልጽ</a:t>
            </a:r>
            <a:r>
              <a:rPr lang="en-US" dirty="0"/>
              <a:t> </a:t>
            </a:r>
            <a:r>
              <a:rPr lang="en-US" dirty="0" err="1"/>
              <a:t>በማድረግ</a:t>
            </a:r>
            <a:r>
              <a:rPr lang="en-US" dirty="0"/>
              <a:t> </a:t>
            </a:r>
            <a:r>
              <a:rPr lang="en-US" dirty="0" err="1"/>
              <a:t>ከሽግግሩ</a:t>
            </a:r>
            <a:r>
              <a:rPr lang="en-US" dirty="0"/>
              <a:t> </a:t>
            </a:r>
            <a:r>
              <a:rPr lang="en-US" dirty="0" err="1"/>
              <a:t>ጋር</a:t>
            </a:r>
            <a:r>
              <a:rPr lang="en-US" dirty="0"/>
              <a:t> </a:t>
            </a:r>
            <a:r>
              <a:rPr lang="en-US" dirty="0" err="1"/>
              <a:t>በተያያዘ</a:t>
            </a:r>
            <a:r>
              <a:rPr lang="en-US" dirty="0"/>
              <a:t> </a:t>
            </a:r>
            <a:r>
              <a:rPr lang="en-US" dirty="0" err="1"/>
              <a:t>የሚነሱ</a:t>
            </a:r>
            <a:r>
              <a:rPr lang="en-US" dirty="0"/>
              <a:t> </a:t>
            </a:r>
            <a:r>
              <a:rPr lang="en-US" dirty="0" err="1"/>
              <a:t>ጥያቄዎችን</a:t>
            </a:r>
            <a:r>
              <a:rPr lang="en-US" dirty="0"/>
              <a:t> </a:t>
            </a:r>
            <a:r>
              <a:rPr lang="en-US" dirty="0" err="1"/>
              <a:t>ለመፍታት</a:t>
            </a:r>
            <a:r>
              <a:rPr lang="en-US" dirty="0"/>
              <a:t> </a:t>
            </a:r>
            <a:r>
              <a:rPr lang="en-US" dirty="0" err="1"/>
              <a:t>የሚያስችል</a:t>
            </a:r>
            <a:r>
              <a:rPr lang="en-US" dirty="0"/>
              <a:t> </a:t>
            </a:r>
            <a:r>
              <a:rPr lang="en-US" dirty="0" err="1"/>
              <a:t>አሰራር</a:t>
            </a:r>
            <a:r>
              <a:rPr lang="en-US" dirty="0"/>
              <a:t> </a:t>
            </a:r>
            <a:r>
              <a:rPr lang="en-US" dirty="0" err="1"/>
              <a:t>ለመዘርጋት</a:t>
            </a:r>
            <a:r>
              <a:rPr lang="en-US" dirty="0"/>
              <a:t>፣</a:t>
            </a:r>
          </a:p>
          <a:p>
            <a:pPr lvl="0" algn="just"/>
            <a:r>
              <a:rPr lang="en-US" dirty="0" err="1"/>
              <a:t>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ሽግግሩ</a:t>
            </a:r>
            <a:r>
              <a:rPr lang="en-US" dirty="0"/>
              <a:t> </a:t>
            </a:r>
            <a:r>
              <a:rPr lang="en-US" dirty="0" err="1"/>
              <a:t>በኃላ</a:t>
            </a:r>
            <a:r>
              <a:rPr lang="en-US" dirty="0"/>
              <a:t> </a:t>
            </a:r>
            <a:r>
              <a:rPr lang="en-US" dirty="0" err="1"/>
              <a:t>በመንግስት</a:t>
            </a:r>
            <a:r>
              <a:rPr lang="en-US" dirty="0"/>
              <a:t> </a:t>
            </a:r>
            <a:r>
              <a:rPr lang="en-US" dirty="0" err="1"/>
              <a:t>ተቋማት</a:t>
            </a:r>
            <a:r>
              <a:rPr lang="en-US" dirty="0"/>
              <a:t> </a:t>
            </a:r>
            <a:r>
              <a:rPr lang="en-US" dirty="0" err="1"/>
              <a:t>በሚኖሩ</a:t>
            </a:r>
            <a:r>
              <a:rPr lang="en-US" dirty="0"/>
              <a:t> </a:t>
            </a:r>
            <a:r>
              <a:rPr lang="en-US" dirty="0" err="1"/>
              <a:t>ክፍት</a:t>
            </a:r>
            <a:r>
              <a:rPr lang="en-US" dirty="0"/>
              <a:t> የሥራ </a:t>
            </a:r>
            <a:r>
              <a:rPr lang="en-US" dirty="0" err="1"/>
              <a:t>መደቦች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የሚፈጸሙ</a:t>
            </a:r>
            <a:r>
              <a:rPr lang="en-US" dirty="0"/>
              <a:t> </a:t>
            </a:r>
            <a:r>
              <a:rPr lang="en-US" dirty="0" err="1"/>
              <a:t>የምልመላና</a:t>
            </a:r>
            <a:r>
              <a:rPr lang="en-US" dirty="0"/>
              <a:t> </a:t>
            </a:r>
            <a:r>
              <a:rPr lang="en-US" dirty="0" err="1"/>
              <a:t>መረጣ</a:t>
            </a:r>
            <a:r>
              <a:rPr lang="en-US" dirty="0"/>
              <a:t>  /</a:t>
            </a:r>
            <a:r>
              <a:rPr lang="en-US" dirty="0" err="1"/>
              <a:t>ማሟላት</a:t>
            </a:r>
            <a:r>
              <a:rPr lang="en-US" dirty="0"/>
              <a:t>/ </a:t>
            </a:r>
            <a:r>
              <a:rPr lang="en-US" dirty="0" err="1"/>
              <a:t>ተግባራት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ክፍያ</a:t>
            </a:r>
            <a:r>
              <a:rPr lang="en-US" dirty="0"/>
              <a:t> </a:t>
            </a:r>
            <a:r>
              <a:rPr lang="en-US" dirty="0" err="1"/>
              <a:t>አፈጻጸም</a:t>
            </a:r>
            <a:r>
              <a:rPr lang="en-US" dirty="0"/>
              <a:t> </a:t>
            </a:r>
            <a:r>
              <a:rPr lang="en-US" dirty="0" err="1"/>
              <a:t>ከሽግግሩ</a:t>
            </a:r>
            <a:r>
              <a:rPr lang="en-US" dirty="0"/>
              <a:t> </a:t>
            </a:r>
            <a:r>
              <a:rPr lang="en-US" dirty="0" err="1"/>
              <a:t>ሥርዓት</a:t>
            </a:r>
            <a:r>
              <a:rPr lang="en-US" dirty="0"/>
              <a:t> </a:t>
            </a:r>
            <a:r>
              <a:rPr lang="en-US" dirty="0" err="1"/>
              <a:t>በማጣጣም</a:t>
            </a:r>
            <a:r>
              <a:rPr lang="en-US" dirty="0"/>
              <a:t> </a:t>
            </a:r>
            <a:r>
              <a:rPr lang="en-US" dirty="0" err="1"/>
              <a:t>ለመፈጸም</a:t>
            </a:r>
            <a:r>
              <a:rPr lang="en-US" dirty="0"/>
              <a:t> </a:t>
            </a:r>
            <a:r>
              <a:rPr lang="en-US" dirty="0" err="1"/>
              <a:t>ግልጽና</a:t>
            </a:r>
            <a:r>
              <a:rPr lang="en-US" dirty="0"/>
              <a:t> </a:t>
            </a:r>
            <a:r>
              <a:rPr lang="en-US" dirty="0" err="1"/>
              <a:t>ወጥ</a:t>
            </a:r>
            <a:r>
              <a:rPr lang="en-US" dirty="0"/>
              <a:t> </a:t>
            </a:r>
            <a:r>
              <a:rPr lang="en-US" dirty="0" err="1"/>
              <a:t>የአሰራር</a:t>
            </a:r>
            <a:r>
              <a:rPr lang="en-US" dirty="0"/>
              <a:t> </a:t>
            </a:r>
            <a:r>
              <a:rPr lang="en-US" dirty="0" err="1"/>
              <a:t>ሥርዓቱ</a:t>
            </a: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dirty="0" err="1"/>
              <a:t>ለመፍጠር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፡፡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u="heavy" dirty="0" err="1">
                <a:solidFill>
                  <a:srgbClr val="00B050"/>
                </a:solidFill>
              </a:rPr>
              <a:t>ክፍል</a:t>
            </a:r>
            <a:r>
              <a:rPr lang="en-US" b="1" u="heavy" dirty="0">
                <a:solidFill>
                  <a:srgbClr val="00B050"/>
                </a:solidFill>
              </a:rPr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አንድ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r>
              <a:rPr lang="en-US" b="1" u="heavy" dirty="0" err="1">
                <a:solidFill>
                  <a:srgbClr val="00B050"/>
                </a:solidFill>
              </a:rPr>
              <a:t>ጠቅላላ</a:t>
            </a:r>
            <a:r>
              <a:rPr lang="en-US" dirty="0">
                <a:solidFill>
                  <a:srgbClr val="00B050"/>
                </a:solidFill>
              </a:rPr>
              <a:t/>
            </a:r>
            <a:br>
              <a:rPr lang="en-US" dirty="0">
                <a:solidFill>
                  <a:srgbClr val="00B050"/>
                </a:solidFill>
              </a:rPr>
            </a:b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ctr">
              <a:buNone/>
            </a:pPr>
            <a:r>
              <a:rPr lang="en-US" dirty="0" smtClean="0">
                <a:solidFill>
                  <a:srgbClr val="00B0F0"/>
                </a:solidFill>
              </a:rPr>
              <a:t>3. </a:t>
            </a:r>
            <a:r>
              <a:rPr lang="en-US" b="1" u="heavy" dirty="0" err="1">
                <a:solidFill>
                  <a:srgbClr val="00B0F0"/>
                </a:solidFill>
              </a:rPr>
              <a:t>አጭር</a:t>
            </a:r>
            <a:r>
              <a:rPr lang="en-US" b="1" u="heavy" dirty="0">
                <a:solidFill>
                  <a:srgbClr val="00B0F0"/>
                </a:solidFill>
              </a:rPr>
              <a:t> </a:t>
            </a:r>
            <a:r>
              <a:rPr lang="en-US" b="1" u="heavy" dirty="0" err="1">
                <a:solidFill>
                  <a:srgbClr val="00B0F0"/>
                </a:solidFill>
              </a:rPr>
              <a:t>ርእስ</a:t>
            </a:r>
            <a:r>
              <a:rPr lang="en-US" b="1" u="heavy" dirty="0">
                <a:solidFill>
                  <a:srgbClr val="00B0F0"/>
                </a:solidFill>
              </a:rPr>
              <a:t> </a:t>
            </a:r>
            <a:r>
              <a:rPr lang="en-US" b="1" dirty="0"/>
              <a:t> </a:t>
            </a:r>
            <a:endParaRPr lang="en-US" dirty="0"/>
          </a:p>
          <a:p>
            <a:pPr algn="just">
              <a:buNone/>
            </a:pPr>
            <a:r>
              <a:rPr lang="en-US" dirty="0" smtClean="0"/>
              <a:t>    </a:t>
            </a:r>
            <a:r>
              <a:rPr lang="en-US" dirty="0" err="1" smtClean="0"/>
              <a:t>ይህ</a:t>
            </a:r>
            <a:r>
              <a:rPr lang="en-US" dirty="0" smtClean="0"/>
              <a:t> </a:t>
            </a:r>
            <a:r>
              <a:rPr lang="en-US" dirty="0" err="1"/>
              <a:t>መመሪያ</a:t>
            </a:r>
            <a:r>
              <a:rPr lang="en-US" b="1" dirty="0"/>
              <a:t>” </a:t>
            </a:r>
            <a:r>
              <a:rPr lang="en-US" b="1" dirty="0" err="1"/>
              <a:t>በደቡብ</a:t>
            </a:r>
            <a:r>
              <a:rPr lang="en-US" b="1" dirty="0"/>
              <a:t> </a:t>
            </a:r>
            <a:r>
              <a:rPr lang="en-US" b="1" dirty="0" err="1"/>
              <a:t>ብሔሮች፤ብሔረሰቦችና</a:t>
            </a:r>
            <a:r>
              <a:rPr lang="en-US" b="1" dirty="0"/>
              <a:t> </a:t>
            </a:r>
            <a:r>
              <a:rPr lang="en-US" b="1" dirty="0" err="1"/>
              <a:t>ሕዝቦች</a:t>
            </a:r>
            <a:r>
              <a:rPr lang="en-US" b="1" dirty="0"/>
              <a:t> </a:t>
            </a:r>
            <a:r>
              <a:rPr lang="en-US" b="1" dirty="0" err="1"/>
              <a:t>ክልል</a:t>
            </a:r>
            <a:r>
              <a:rPr lang="en-US" b="1" dirty="0"/>
              <a:t> </a:t>
            </a:r>
            <a:r>
              <a:rPr lang="en-US" b="1" dirty="0" err="1"/>
              <a:t>መንግስት</a:t>
            </a:r>
            <a:r>
              <a:rPr lang="en-US" b="1" dirty="0"/>
              <a:t> </a:t>
            </a:r>
            <a:r>
              <a:rPr lang="en-US" b="1" dirty="0" err="1"/>
              <a:t>የነጥብ</a:t>
            </a:r>
            <a:r>
              <a:rPr lang="en-US" b="1" dirty="0"/>
              <a:t> </a:t>
            </a:r>
            <a:r>
              <a:rPr lang="en-US" b="1" dirty="0" err="1"/>
              <a:t>የሥራ</a:t>
            </a:r>
            <a:r>
              <a:rPr lang="en-US" b="1" dirty="0"/>
              <a:t> </a:t>
            </a:r>
            <a:r>
              <a:rPr lang="en-US" b="1" dirty="0" err="1"/>
              <a:t>ምዘናና</a:t>
            </a:r>
            <a:r>
              <a:rPr lang="en-US" b="1" dirty="0"/>
              <a:t> </a:t>
            </a:r>
            <a:r>
              <a:rPr lang="en-US" b="1" dirty="0" err="1"/>
              <a:t>ደረጃ</a:t>
            </a:r>
            <a:r>
              <a:rPr lang="en-US" b="1" dirty="0"/>
              <a:t> </a:t>
            </a:r>
            <a:r>
              <a:rPr lang="en-US" b="1" dirty="0" err="1"/>
              <a:t>አወሳሰን</a:t>
            </a:r>
            <a:r>
              <a:rPr lang="en-US" b="1" dirty="0"/>
              <a:t> </a:t>
            </a:r>
            <a:r>
              <a:rPr lang="en-US" b="1" dirty="0" err="1"/>
              <a:t>ጥናት</a:t>
            </a:r>
            <a:r>
              <a:rPr lang="en-US" b="1" dirty="0"/>
              <a:t> </a:t>
            </a:r>
            <a:r>
              <a:rPr lang="en-US" b="1" dirty="0" err="1"/>
              <a:t>የደመወዝ</a:t>
            </a:r>
            <a:r>
              <a:rPr lang="en-US" b="1" dirty="0"/>
              <a:t> </a:t>
            </a:r>
            <a:r>
              <a:rPr lang="en-US" b="1" dirty="0" err="1"/>
              <a:t>ስኬል</a:t>
            </a:r>
            <a:r>
              <a:rPr lang="en-US" b="1" dirty="0"/>
              <a:t> </a:t>
            </a:r>
            <a:r>
              <a:rPr lang="en-US" b="1" dirty="0" err="1"/>
              <a:t>አፈጻጸም</a:t>
            </a:r>
            <a:r>
              <a:rPr lang="en-US" b="1" dirty="0"/>
              <a:t> </a:t>
            </a:r>
            <a:r>
              <a:rPr lang="en-US" b="1" dirty="0" err="1"/>
              <a:t>መመሪያ</a:t>
            </a:r>
            <a:r>
              <a:rPr lang="en-US" b="1" dirty="0"/>
              <a:t> </a:t>
            </a:r>
            <a:r>
              <a:rPr lang="en-US" b="1" dirty="0" err="1"/>
              <a:t>ቁጥር</a:t>
            </a:r>
            <a:r>
              <a:rPr lang="en-US" b="1" dirty="0"/>
              <a:t> 24/2ዐ12”</a:t>
            </a:r>
            <a:r>
              <a:rPr lang="en-US" dirty="0"/>
              <a:t> </a:t>
            </a:r>
            <a:r>
              <a:rPr lang="en-US" dirty="0" err="1"/>
              <a:t>ተብሎ</a:t>
            </a:r>
            <a:r>
              <a:rPr lang="en-US" dirty="0"/>
              <a:t> </a:t>
            </a:r>
            <a:r>
              <a:rPr lang="en-US" dirty="0" err="1"/>
              <a:t>ሊጠቀስ</a:t>
            </a:r>
            <a:r>
              <a:rPr lang="en-US" dirty="0"/>
              <a:t> </a:t>
            </a:r>
            <a:r>
              <a:rPr lang="en-US" dirty="0" err="1"/>
              <a:t>ይችላል</a:t>
            </a:r>
            <a:r>
              <a:rPr lang="en-US" dirty="0"/>
              <a:t>፡፡</a:t>
            </a:r>
          </a:p>
          <a:p>
            <a:pPr algn="just">
              <a:buNone/>
            </a:pPr>
            <a:r>
              <a:rPr lang="en-US" dirty="0"/>
              <a:t> 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>
                <a:solidFill>
                  <a:srgbClr val="00B050"/>
                </a:solidFill>
              </a:rPr>
              <a:t>4.</a:t>
            </a:r>
            <a:r>
              <a:rPr lang="en-US" dirty="0" smtClean="0"/>
              <a:t> </a:t>
            </a:r>
            <a:r>
              <a:rPr lang="en-US" b="1" u="heavy" dirty="0" err="1">
                <a:solidFill>
                  <a:srgbClr val="00B050"/>
                </a:solidFill>
              </a:rPr>
              <a:t>ትርጓሜ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en-US" b="1" dirty="0" smtClean="0"/>
              <a:t>4.1  	 «</a:t>
            </a:r>
            <a:r>
              <a:rPr lang="en-US" b="1" dirty="0" err="1" smtClean="0"/>
              <a:t>የደመወዝ</a:t>
            </a:r>
            <a:r>
              <a:rPr lang="en-US" b="1" dirty="0" smtClean="0"/>
              <a:t> </a:t>
            </a:r>
            <a:r>
              <a:rPr lang="en-US" b="1" dirty="0" err="1"/>
              <a:t>ስኬል</a:t>
            </a:r>
            <a:r>
              <a:rPr lang="en-US" b="1" dirty="0"/>
              <a:t> </a:t>
            </a:r>
            <a:r>
              <a:rPr lang="en-US" b="1" dirty="0" err="1"/>
              <a:t>መሸጋገሪያ</a:t>
            </a:r>
            <a:r>
              <a:rPr lang="en-US" b="1" dirty="0"/>
              <a:t>»</a:t>
            </a:r>
            <a:r>
              <a:rPr lang="en-US" dirty="0"/>
              <a:t> </a:t>
            </a:r>
            <a:r>
              <a:rPr lang="en-US" dirty="0" err="1"/>
              <a:t>ማለት</a:t>
            </a:r>
            <a:r>
              <a:rPr lang="en-US" dirty="0"/>
              <a:t> </a:t>
            </a:r>
            <a:r>
              <a:rPr lang="en-US" dirty="0" err="1"/>
              <a:t>የአንድን</a:t>
            </a:r>
            <a:r>
              <a:rPr lang="en-US" dirty="0"/>
              <a:t> </a:t>
            </a:r>
            <a:r>
              <a:rPr lang="en-US" dirty="0" smtClean="0"/>
              <a:t>		</a:t>
            </a:r>
            <a:r>
              <a:rPr lang="en-US" dirty="0" err="1" smtClean="0"/>
              <a:t>ሠራተኛ</a:t>
            </a:r>
            <a:r>
              <a:rPr lang="en-US" dirty="0" smtClean="0"/>
              <a:t> </a:t>
            </a:r>
            <a:r>
              <a:rPr lang="en-US" dirty="0" err="1"/>
              <a:t>ደመወዝ</a:t>
            </a:r>
            <a:r>
              <a:rPr lang="en-US" dirty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አዲሱ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ለማሸጋገር</a:t>
            </a:r>
            <a:r>
              <a:rPr lang="en-US" dirty="0" smtClean="0"/>
              <a:t> </a:t>
            </a:r>
            <a:r>
              <a:rPr lang="en-US" dirty="0" err="1"/>
              <a:t>ሲባል</a:t>
            </a:r>
            <a:r>
              <a:rPr lang="en-US" dirty="0"/>
              <a:t> </a:t>
            </a:r>
            <a:r>
              <a:rPr lang="en-US" dirty="0" err="1"/>
              <a:t>ቅርበቱ</a:t>
            </a:r>
            <a:r>
              <a:rPr lang="en-US" dirty="0"/>
              <a:t> </a:t>
            </a:r>
            <a:r>
              <a:rPr lang="en-US" dirty="0" err="1"/>
              <a:t>እየታየ</a:t>
            </a:r>
            <a:r>
              <a:rPr lang="en-US" dirty="0"/>
              <a:t> </a:t>
            </a:r>
            <a:r>
              <a:rPr lang="en-US" dirty="0" err="1"/>
              <a:t>የነበረውን</a:t>
            </a:r>
            <a:r>
              <a:rPr lang="en-US" dirty="0"/>
              <a:t> </a:t>
            </a:r>
            <a:r>
              <a:rPr lang="en-US" dirty="0" err="1"/>
              <a:t>ደመወዝ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እንደሁኔታው</a:t>
            </a:r>
            <a:r>
              <a:rPr lang="en-US" dirty="0" smtClean="0"/>
              <a:t> </a:t>
            </a:r>
            <a:r>
              <a:rPr lang="en-US" dirty="0" err="1"/>
              <a:t>ወደ</a:t>
            </a:r>
            <a:r>
              <a:rPr lang="en-US" dirty="0"/>
              <a:t> </a:t>
            </a:r>
            <a:r>
              <a:rPr lang="en-US" dirty="0" err="1"/>
              <a:t>አዲሱ</a:t>
            </a:r>
            <a:r>
              <a:rPr lang="en-US" dirty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ስኬል</a:t>
            </a:r>
            <a:r>
              <a:rPr lang="en-US" dirty="0"/>
              <a:t> </a:t>
            </a:r>
            <a:r>
              <a:rPr lang="en-US" dirty="0" err="1"/>
              <a:t>የመነሻ</a:t>
            </a:r>
            <a:r>
              <a:rPr lang="en-US" dirty="0"/>
              <a:t>፣ </a:t>
            </a:r>
            <a:r>
              <a:rPr lang="en-US" dirty="0" smtClean="0"/>
              <a:t>	</a:t>
            </a:r>
            <a:r>
              <a:rPr lang="en-US" dirty="0" err="1" smtClean="0"/>
              <a:t>የእርከን</a:t>
            </a:r>
            <a:r>
              <a:rPr lang="en-US" dirty="0" smtClean="0"/>
              <a:t> </a:t>
            </a:r>
            <a:r>
              <a:rPr lang="en-US" dirty="0" err="1"/>
              <a:t>ወይም</a:t>
            </a:r>
            <a:r>
              <a:rPr lang="en-US" dirty="0"/>
              <a:t> </a:t>
            </a:r>
            <a:r>
              <a:rPr lang="en-US" dirty="0" err="1"/>
              <a:t>የጣሪያ</a:t>
            </a:r>
            <a:r>
              <a:rPr lang="en-US" dirty="0"/>
              <a:t> </a:t>
            </a:r>
            <a:r>
              <a:rPr lang="en-US" dirty="0" err="1"/>
              <a:t>ደመወዝ</a:t>
            </a:r>
            <a:r>
              <a:rPr lang="en-US" dirty="0"/>
              <a:t> </a:t>
            </a:r>
            <a:r>
              <a:rPr lang="en-US" dirty="0" err="1"/>
              <a:t>ላይ</a:t>
            </a:r>
            <a:r>
              <a:rPr lang="en-US" dirty="0"/>
              <a:t> </a:t>
            </a:r>
            <a:r>
              <a:rPr lang="en-US" dirty="0" err="1"/>
              <a:t>ለማሳረፍ</a:t>
            </a:r>
            <a:r>
              <a:rPr lang="en-US" dirty="0"/>
              <a:t> </a:t>
            </a:r>
            <a:r>
              <a:rPr lang="en-US" dirty="0" smtClean="0"/>
              <a:t>	</a:t>
            </a:r>
            <a:r>
              <a:rPr lang="en-US" dirty="0" err="1" smtClean="0"/>
              <a:t>የሚፈቅድ</a:t>
            </a:r>
            <a:r>
              <a:rPr lang="en-US" dirty="0" smtClean="0"/>
              <a:t> </a:t>
            </a:r>
            <a:r>
              <a:rPr lang="en-US" dirty="0" err="1"/>
              <a:t>የደመወዝ</a:t>
            </a:r>
            <a:r>
              <a:rPr lang="en-US" dirty="0"/>
              <a:t> </a:t>
            </a:r>
            <a:r>
              <a:rPr lang="en-US" dirty="0" err="1"/>
              <a:t>ማስተካከያ</a:t>
            </a:r>
            <a:r>
              <a:rPr lang="en-US" dirty="0"/>
              <a:t> </a:t>
            </a:r>
            <a:r>
              <a:rPr lang="en-US" dirty="0" err="1"/>
              <a:t>ነው</a:t>
            </a:r>
            <a:r>
              <a:rPr lang="en-US" dirty="0"/>
              <a:t>።</a:t>
            </a:r>
            <a:r>
              <a:rPr lang="en-US" b="1" dirty="0"/>
              <a:t> </a:t>
            </a: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</TotalTime>
  <Words>2691</Words>
  <Application>Microsoft Office PowerPoint</Application>
  <PresentationFormat>On-screen Show (4:3)</PresentationFormat>
  <Paragraphs>451</Paragraphs>
  <Slides>55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56" baseType="lpstr">
      <vt:lpstr>Office Theme</vt:lpstr>
      <vt:lpstr>PowerPoint Presentation</vt:lpstr>
      <vt:lpstr>1. መግቢያ  </vt:lpstr>
      <vt:lpstr>PowerPoint Presentation</vt:lpstr>
      <vt:lpstr>PowerPoint Presentation</vt:lpstr>
      <vt:lpstr>PowerPoint Presentation</vt:lpstr>
      <vt:lpstr>PowerPoint Presentation</vt:lpstr>
      <vt:lpstr>2. የመመሪያው ዓላማ </vt:lpstr>
      <vt:lpstr>ክፍል አንድ ጠቅላላ </vt:lpstr>
      <vt:lpstr>4. ትርጓሜ </vt:lpstr>
      <vt:lpstr>PowerPoint Presentation</vt:lpstr>
      <vt:lpstr>5. የመመሪያው የተፈጻሚነት ወሰን </vt:lpstr>
      <vt:lpstr>6. የፆታ አገላለጽ </vt:lpstr>
      <vt:lpstr>ክፍል ሁለት</vt:lpstr>
      <vt:lpstr> 2.  ወደፊት ልዩ የደመወዝ ስኬል የማይፈቀድ ስለመሆኑ </vt:lpstr>
      <vt:lpstr>3. ተጨማሪ ወጪውን በሶስት የበጀት ዓመታት ስለመሸፈን </vt:lpstr>
      <vt:lpstr>ዝርዝር የአከፋፈል ሁኔታው፡- </vt:lpstr>
      <vt:lpstr>4. በዚህ ጥናት ያልተካተቱ ተቋማት  </vt:lpstr>
      <vt:lpstr> 5. ሁሉም የመንግስት ባለበጀት ተቋማት በደመወዝ ስኬል ሽግግሩ ስለመካተታቸው </vt:lpstr>
      <vt:lpstr>6. ክፍያው ተግባራዊ የሚሆንበት ጊዜ </vt:lpstr>
      <vt:lpstr>ክፍል ሶስት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2. አዲስ ተቀጣሪን በሚመለከት፡-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አባሪ አንድ  የመንግሥት ሠራተኞች የደመወዝ ስኬል (ሀምሌ 2011 ዓ.ም.)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DEBRE</dc:creator>
  <cp:lastModifiedBy>dell</cp:lastModifiedBy>
  <cp:revision>67</cp:revision>
  <dcterms:created xsi:type="dcterms:W3CDTF">2019-12-30T05:58:26Z</dcterms:created>
  <dcterms:modified xsi:type="dcterms:W3CDTF">2023-10-10T22:37:38Z</dcterms:modified>
</cp:coreProperties>
</file>